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6" r:id="rId2"/>
    <p:sldId id="330" r:id="rId3"/>
    <p:sldId id="331" r:id="rId4"/>
    <p:sldId id="332" r:id="rId5"/>
    <p:sldId id="333" r:id="rId6"/>
    <p:sldId id="301" r:id="rId7"/>
    <p:sldId id="329" r:id="rId8"/>
    <p:sldId id="304" r:id="rId9"/>
    <p:sldId id="334" r:id="rId10"/>
    <p:sldId id="316" r:id="rId11"/>
    <p:sldId id="315" r:id="rId12"/>
    <p:sldId id="335" r:id="rId13"/>
    <p:sldId id="312" r:id="rId14"/>
    <p:sldId id="336" r:id="rId15"/>
    <p:sldId id="309" r:id="rId16"/>
    <p:sldId id="318" r:id="rId17"/>
    <p:sldId id="319" r:id="rId18"/>
    <p:sldId id="320" r:id="rId19"/>
    <p:sldId id="321" r:id="rId20"/>
    <p:sldId id="322" r:id="rId21"/>
    <p:sldId id="323" r:id="rId22"/>
    <p:sldId id="324" r:id="rId23"/>
    <p:sldId id="325" r:id="rId24"/>
    <p:sldId id="326" r:id="rId25"/>
    <p:sldId id="384" r:id="rId26"/>
    <p:sldId id="328" r:id="rId27"/>
    <p:sldId id="352" r:id="rId28"/>
    <p:sldId id="353" r:id="rId29"/>
    <p:sldId id="354" r:id="rId30"/>
    <p:sldId id="355" r:id="rId31"/>
    <p:sldId id="356" r:id="rId32"/>
    <p:sldId id="358" r:id="rId33"/>
    <p:sldId id="359" r:id="rId34"/>
    <p:sldId id="361" r:id="rId35"/>
    <p:sldId id="362" r:id="rId36"/>
    <p:sldId id="367" r:id="rId37"/>
    <p:sldId id="368" r:id="rId38"/>
    <p:sldId id="383" r:id="rId39"/>
    <p:sldId id="370" r:id="rId40"/>
    <p:sldId id="371" r:id="rId4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514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8A3370-35DD-473B-94D1-BE1510EA3061}" type="datetimeFigureOut">
              <a:rPr lang="en-US" smtClean="0"/>
              <a:t>31-Aug-24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B50FE0-2F66-4346-B544-2ADD838873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1166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F25AD5-0BB1-48CE-A396-9DF0B03904DB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754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AAB58-5F86-4A6E-95BF-8F7D4B794276}" type="datetimeFigureOut">
              <a:rPr lang="en-US" smtClean="0"/>
              <a:t>31-Aug-24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7562D-238D-4419-9EBF-000860002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4502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AAB58-5F86-4A6E-95BF-8F7D4B794276}" type="datetimeFigureOut">
              <a:rPr lang="en-US" smtClean="0"/>
              <a:t>31-Aug-24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7562D-238D-4419-9EBF-000860002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2041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AAB58-5F86-4A6E-95BF-8F7D4B794276}" type="datetimeFigureOut">
              <a:rPr lang="en-US" smtClean="0"/>
              <a:t>31-Aug-24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7562D-238D-4419-9EBF-000860002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34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AAB58-5F86-4A6E-95BF-8F7D4B794276}" type="datetimeFigureOut">
              <a:rPr lang="en-US" smtClean="0"/>
              <a:t>31-Aug-24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7562D-238D-4419-9EBF-000860002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295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AAB58-5F86-4A6E-95BF-8F7D4B794276}" type="datetimeFigureOut">
              <a:rPr lang="en-US" smtClean="0"/>
              <a:t>31-Aug-24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7562D-238D-4419-9EBF-000860002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66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AAB58-5F86-4A6E-95BF-8F7D4B794276}" type="datetimeFigureOut">
              <a:rPr lang="en-US" smtClean="0"/>
              <a:t>31-Aug-24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7562D-238D-4419-9EBF-000860002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568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AAB58-5F86-4A6E-95BF-8F7D4B794276}" type="datetimeFigureOut">
              <a:rPr lang="en-US" smtClean="0"/>
              <a:t>31-Aug-24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7562D-238D-4419-9EBF-000860002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677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AAB58-5F86-4A6E-95BF-8F7D4B794276}" type="datetimeFigureOut">
              <a:rPr lang="en-US" smtClean="0"/>
              <a:t>31-Aug-24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7562D-238D-4419-9EBF-000860002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366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AAB58-5F86-4A6E-95BF-8F7D4B794276}" type="datetimeFigureOut">
              <a:rPr lang="en-US" smtClean="0"/>
              <a:t>31-Aug-24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7562D-238D-4419-9EBF-000860002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2964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AAB58-5F86-4A6E-95BF-8F7D4B794276}" type="datetimeFigureOut">
              <a:rPr lang="en-US" smtClean="0"/>
              <a:t>31-Aug-24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7562D-238D-4419-9EBF-000860002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8367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AAB58-5F86-4A6E-95BF-8F7D4B794276}" type="datetimeFigureOut">
              <a:rPr lang="en-US" smtClean="0"/>
              <a:t>31-Aug-24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7562D-238D-4419-9EBF-000860002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099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8AAB58-5F86-4A6E-95BF-8F7D4B794276}" type="datetimeFigureOut">
              <a:rPr lang="en-US" smtClean="0"/>
              <a:t>31-Aug-24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D7562D-238D-4419-9EBF-000860002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72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oleObject" Target="../embeddings/oleObject4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oleObject" Target="../embeddings/oleObject6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oleObject" Target="../embeddings/oleObject8.bin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oleObject" Target="../embeddings/oleObject9.bin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6054" y="1198485"/>
            <a:ext cx="11079892" cy="3116063"/>
          </a:xfrm>
        </p:spPr>
        <p:txBody>
          <a:bodyPr>
            <a:normAutofit fontScale="90000"/>
          </a:bodyPr>
          <a:lstStyle/>
          <a:p>
            <a:pPr marL="571500" indent="-571500" algn="l">
              <a:buFont typeface="Wingdings" panose="05000000000000000000" pitchFamily="2" charset="2"/>
              <a:buChar char="Ø"/>
            </a:pPr>
            <a:br>
              <a:rPr lang="sr-Cyrl-RS" sz="4400" dirty="0"/>
            </a:br>
            <a:br>
              <a:rPr lang="sr-Latn-RS" sz="4400" dirty="0"/>
            </a:br>
            <a:br>
              <a:rPr lang="sr-Latn-RS" sz="4400" dirty="0"/>
            </a:br>
            <a:br>
              <a:rPr lang="sr-Latn-RS" sz="4400" dirty="0"/>
            </a:br>
            <a:r>
              <a:rPr lang="sr-Cyrl-RS" spc="-10" dirty="0">
                <a:effectLst/>
                <a:latin typeface="+mn-lt"/>
                <a:ea typeface="Times New Roman" panose="02020603050405020304" pitchFamily="18" charset="0"/>
              </a:rPr>
              <a:t>Акутни инфективни ринитис </a:t>
            </a:r>
            <a:br>
              <a:rPr lang="sr-Latn-RS" spc="-10" dirty="0">
                <a:effectLst/>
                <a:latin typeface="+mn-lt"/>
                <a:ea typeface="Times New Roman" panose="02020603050405020304" pitchFamily="18" charset="0"/>
              </a:rPr>
            </a:br>
            <a:r>
              <a:rPr lang="sr-Cyrl-RS" spc="-10" dirty="0">
                <a:effectLst/>
                <a:latin typeface="+mn-lt"/>
                <a:ea typeface="Times New Roman" panose="02020603050405020304" pitchFamily="18" charset="0"/>
              </a:rPr>
              <a:t>Озена</a:t>
            </a:r>
            <a:br>
              <a:rPr lang="sr-Latn-RS" dirty="0">
                <a:effectLst/>
                <a:latin typeface="+mn-lt"/>
                <a:ea typeface="Times New Roman" panose="02020603050405020304" pitchFamily="18" charset="0"/>
              </a:rPr>
            </a:br>
            <a:r>
              <a:rPr lang="en-US" dirty="0" err="1">
                <a:effectLst/>
                <a:latin typeface="+mn-lt"/>
                <a:ea typeface="Times New Roman" panose="02020603050405020304" pitchFamily="18" charset="0"/>
              </a:rPr>
              <a:t>Деформација</a:t>
            </a:r>
            <a:r>
              <a:rPr lang="en-US" spc="-75" dirty="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+mn-lt"/>
                <a:ea typeface="Times New Roman" panose="02020603050405020304" pitchFamily="18" charset="0"/>
              </a:rPr>
              <a:t>носне</a:t>
            </a:r>
            <a:r>
              <a:rPr lang="en-US" spc="-45" dirty="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pc="-10" dirty="0" err="1">
                <a:effectLst/>
                <a:latin typeface="+mn-lt"/>
                <a:ea typeface="Times New Roman" panose="02020603050405020304" pitchFamily="18" charset="0"/>
              </a:rPr>
              <a:t>пирамиде</a:t>
            </a:r>
            <a:r>
              <a:rPr lang="sr-Cyrl-RS" spc="-10" dirty="0">
                <a:effectLst/>
                <a:latin typeface="+mn-lt"/>
                <a:ea typeface="Times New Roman" panose="02020603050405020304" pitchFamily="18" charset="0"/>
              </a:rPr>
              <a:t> и д</a:t>
            </a:r>
            <a:r>
              <a:rPr lang="en-US" spc="-10" dirty="0" err="1">
                <a:effectLst/>
                <a:latin typeface="+mn-lt"/>
                <a:ea typeface="Times New Roman" panose="02020603050405020304" pitchFamily="18" charset="0"/>
              </a:rPr>
              <a:t>евијација</a:t>
            </a:r>
            <a:r>
              <a:rPr lang="en-US" spc="-65" dirty="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pc="-10" dirty="0" err="1">
                <a:effectLst/>
                <a:latin typeface="+mn-lt"/>
                <a:ea typeface="Times New Roman" panose="02020603050405020304" pitchFamily="18" charset="0"/>
              </a:rPr>
              <a:t>носне</a:t>
            </a:r>
            <a:r>
              <a:rPr lang="en-US" spc="-65" dirty="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pc="-10" dirty="0" err="1">
                <a:effectLst/>
                <a:latin typeface="+mn-lt"/>
                <a:ea typeface="Times New Roman" panose="02020603050405020304" pitchFamily="18" charset="0"/>
              </a:rPr>
              <a:t>преграде</a:t>
            </a:r>
            <a:r>
              <a:rPr lang="sr-Cyrl-RS" spc="50" dirty="0">
                <a:effectLst/>
                <a:latin typeface="+mn-lt"/>
                <a:ea typeface="Times New Roman" panose="02020603050405020304" pitchFamily="18" charset="0"/>
              </a:rPr>
              <a:t> 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9700184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7467600" cy="725470"/>
          </a:xfrm>
        </p:spPr>
        <p:txBody>
          <a:bodyPr/>
          <a:lstStyle/>
          <a:p>
            <a:r>
              <a:rPr lang="sr-Cyrl-RS" b="1" dirty="0">
                <a:solidFill>
                  <a:srgbClr val="FF33CC"/>
                </a:solidFill>
              </a:rPr>
              <a:t>Ринокифоза</a:t>
            </a:r>
            <a:endParaRPr lang="en-US" b="1" dirty="0">
              <a:solidFill>
                <a:srgbClr val="FF33CC"/>
              </a:solidFill>
            </a:endParaRPr>
          </a:p>
        </p:txBody>
      </p:sp>
      <p:pic>
        <p:nvPicPr>
          <p:cNvPr id="4" name="Content Placeholder 3" descr="P3230032 - Copy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37174" t="5879"/>
          <a:stretch>
            <a:fillRect/>
          </a:stretch>
        </p:blipFill>
        <p:spPr>
          <a:xfrm>
            <a:off x="2207568" y="1268760"/>
            <a:ext cx="3317296" cy="3727316"/>
          </a:xfrm>
        </p:spPr>
      </p:pic>
      <p:pic>
        <p:nvPicPr>
          <p:cNvPr id="5" name="Content Placeholder 3" descr="P4060167 - Copy.JPG"/>
          <p:cNvPicPr>
            <a:picLocks noChangeAspect="1"/>
          </p:cNvPicPr>
          <p:nvPr/>
        </p:nvPicPr>
        <p:blipFill>
          <a:blip r:embed="rId3" cstate="print"/>
          <a:srcRect l="32777" r="3461" b="4722"/>
          <a:stretch>
            <a:fillRect/>
          </a:stretch>
        </p:blipFill>
        <p:spPr>
          <a:xfrm>
            <a:off x="6312024" y="1268760"/>
            <a:ext cx="3325912" cy="3727316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786096" y="5264728"/>
            <a:ext cx="216024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dirty="0"/>
              <a:t>Пре операције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6941716" y="5264728"/>
            <a:ext cx="206652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dirty="0"/>
              <a:t>После операције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71042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7467600" cy="725470"/>
          </a:xfrm>
        </p:spPr>
        <p:txBody>
          <a:bodyPr/>
          <a:lstStyle/>
          <a:p>
            <a:r>
              <a:rPr lang="sr-Cyrl-RS" b="1" dirty="0">
                <a:solidFill>
                  <a:srgbClr val="FF33CC"/>
                </a:solidFill>
              </a:rPr>
              <a:t>Ринокифоза</a:t>
            </a:r>
            <a:endParaRPr lang="en-US" b="1" dirty="0">
              <a:solidFill>
                <a:srgbClr val="FF33CC"/>
              </a:solidFill>
            </a:endParaRPr>
          </a:p>
        </p:txBody>
      </p:sp>
      <p:pic>
        <p:nvPicPr>
          <p:cNvPr id="5" name="Content Placeholder 4" descr="PC100126 - Copy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981200" y="1220701"/>
            <a:ext cx="3567701" cy="4026395"/>
          </a:xfrm>
        </p:spPr>
      </p:pic>
      <p:pic>
        <p:nvPicPr>
          <p:cNvPr id="4" name="Content Placeholder 3" descr="P2030120 - Copy.JPG"/>
          <p:cNvPicPr>
            <a:picLocks noChangeAspect="1"/>
          </p:cNvPicPr>
          <p:nvPr/>
        </p:nvPicPr>
        <p:blipFill>
          <a:blip r:embed="rId3" cstate="print"/>
          <a:srcRect r="9510" b="8240"/>
          <a:stretch>
            <a:fillRect/>
          </a:stretch>
        </p:blipFill>
        <p:spPr>
          <a:xfrm>
            <a:off x="6251002" y="1220701"/>
            <a:ext cx="3567701" cy="402639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726383" y="5444943"/>
            <a:ext cx="216024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dirty="0"/>
              <a:t>Пре операције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6714543" y="5444943"/>
            <a:ext cx="206652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dirty="0"/>
              <a:t>После операције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10397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3B4065-2745-A816-162D-92BC37D76E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Риносколиоза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84A8F5-89A8-F52F-6153-07CE861E81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828" y="1594805"/>
            <a:ext cx="4958918" cy="4351338"/>
          </a:xfrm>
        </p:spPr>
        <p:txBody>
          <a:bodyPr>
            <a:normAutofit lnSpcReduction="10000"/>
          </a:bodyPr>
          <a:lstStyle/>
          <a:p>
            <a:r>
              <a:rPr lang="hr-HR" sz="2400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Ради се о искривљености пирамиде носа у страну. </a:t>
            </a:r>
            <a:endParaRPr lang="sr-Cyrl-RS" sz="2400" spc="-10" dirty="0">
              <a:solidFill>
                <a:srgbClr val="000000"/>
              </a:solidFill>
              <a:effectLst/>
              <a:ea typeface="Times New Roman" panose="02020603050405020304" pitchFamily="18" charset="0"/>
            </a:endParaRPr>
          </a:p>
          <a:p>
            <a:r>
              <a:rPr lang="hr-HR" sz="2400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Најчешће је последица трауме. Код риносколиозе се поред искривљености носне пирамиде</a:t>
            </a:r>
            <a:r>
              <a:rPr lang="sr-Cyrl-RS" sz="2400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,</a:t>
            </a:r>
            <a:r>
              <a:rPr lang="hr-HR" sz="2400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готово увек ради и о искривљености носне преграде</a:t>
            </a:r>
            <a:r>
              <a:rPr lang="sr-Cyrl-RS" sz="2400" spc="-10" dirty="0">
                <a:solidFill>
                  <a:srgbClr val="000000"/>
                </a:solidFill>
                <a:ea typeface="Times New Roman" panose="02020603050405020304" pitchFamily="18" charset="0"/>
              </a:rPr>
              <a:t>.</a:t>
            </a:r>
          </a:p>
          <a:p>
            <a:r>
              <a:rPr lang="sr-Cyrl-RS" sz="2400" spc="-1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П</a:t>
            </a:r>
            <a:r>
              <a:rPr lang="hr-HR" sz="2400" spc="-1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оред неестетског изгледа носа</a:t>
            </a:r>
            <a:r>
              <a:rPr lang="sr-Cyrl-RS" sz="2400" spc="-1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,</a:t>
            </a:r>
            <a:r>
              <a:rPr lang="hr-HR" sz="2400" spc="-1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sr-Cyrl-RS" sz="2400" spc="-1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пацијенти се </a:t>
            </a:r>
            <a:r>
              <a:rPr lang="hr-HR" sz="2400" spc="-1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жале и на отежано дисање на нос.</a:t>
            </a:r>
            <a:r>
              <a:rPr lang="hr-HR" sz="2400" b="1" spc="-1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endParaRPr lang="sr-Cyrl-RS" sz="2400" b="1" spc="-10" dirty="0">
              <a:solidFill>
                <a:srgbClr val="000000"/>
              </a:solidFill>
              <a:effectLst/>
              <a:highlight>
                <a:srgbClr val="FFFFFF"/>
              </a:highlight>
              <a:ea typeface="Times New Roman" panose="02020603050405020304" pitchFamily="18" charset="0"/>
            </a:endParaRPr>
          </a:p>
          <a:p>
            <a:r>
              <a:rPr lang="sr-Cyrl-RS" sz="2400" b="1" spc="-10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Дијагноза: </a:t>
            </a:r>
            <a:r>
              <a:rPr lang="sr-Cyrl-RS" sz="2400" spc="-10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анамнеза, ОРЛ преглед.</a:t>
            </a:r>
          </a:p>
          <a:p>
            <a:r>
              <a:rPr lang="sr-Cyrl-RS" sz="2400" b="1" spc="-1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Терапија </a:t>
            </a:r>
            <a:r>
              <a:rPr lang="sr-Cyrl-RS" sz="2400" spc="-1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је хирурушка.</a:t>
            </a:r>
            <a:endParaRPr lang="en-US" sz="2400" dirty="0">
              <a:effectLst/>
              <a:highlight>
                <a:srgbClr val="FFFFFF"/>
              </a:highlight>
              <a:ea typeface="Times New Roman" panose="02020603050405020304" pitchFamily="18" charset="0"/>
            </a:endParaRPr>
          </a:p>
          <a:p>
            <a:endParaRPr lang="en-US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E69AD5-38D5-9897-97D4-D9CBAF0EC9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291" y="2306067"/>
            <a:ext cx="6507882" cy="34821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490132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7467600" cy="725470"/>
          </a:xfrm>
        </p:spPr>
        <p:txBody>
          <a:bodyPr/>
          <a:lstStyle/>
          <a:p>
            <a:r>
              <a:rPr lang="sr-Cyrl-RS" b="1" dirty="0">
                <a:solidFill>
                  <a:srgbClr val="FF33CC"/>
                </a:solidFill>
              </a:rPr>
              <a:t>Риносколиоза</a:t>
            </a:r>
            <a:endParaRPr lang="en-US" b="1" dirty="0">
              <a:solidFill>
                <a:srgbClr val="FF33CC"/>
              </a:solidFill>
            </a:endParaRPr>
          </a:p>
        </p:txBody>
      </p:sp>
      <p:pic>
        <p:nvPicPr>
          <p:cNvPr id="4" name="Content Placeholder 3" descr="RINOSKOLIOZA 2 (pre) - Copy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351584" y="1120894"/>
            <a:ext cx="3081563" cy="4095055"/>
          </a:xfrm>
        </p:spPr>
      </p:pic>
      <p:pic>
        <p:nvPicPr>
          <p:cNvPr id="5" name="Content Placeholder 3" descr="RINOSKOLIOZA 2 (posle) - Cop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120895"/>
            <a:ext cx="2946164" cy="409505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736776" y="5488402"/>
            <a:ext cx="216024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dirty="0"/>
              <a:t>Пре операције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6816080" y="5488402"/>
            <a:ext cx="206652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dirty="0"/>
              <a:t>После операције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02161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032C8-EFDE-01CB-C0A4-47E89B05A7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Ринолордоза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B2F943-6C3C-11ED-AE81-540052CCB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6056" y="1612561"/>
            <a:ext cx="4372992" cy="4667250"/>
          </a:xfrm>
        </p:spPr>
        <p:txBody>
          <a:bodyPr>
            <a:normAutofit lnSpcReduction="10000"/>
          </a:bodyPr>
          <a:lstStyle/>
          <a:p>
            <a:r>
              <a:rPr lang="hr-HR" sz="2400" spc="-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Ради се о седластом или улегнутом носу. </a:t>
            </a:r>
            <a:endParaRPr lang="sr-Cyrl-RS" sz="2400" spc="-5" dirty="0">
              <a:solidFill>
                <a:srgbClr val="000000"/>
              </a:solidFill>
              <a:effectLst/>
              <a:ea typeface="Times New Roman" panose="02020603050405020304" pitchFamily="18" charset="0"/>
            </a:endParaRPr>
          </a:p>
          <a:p>
            <a:r>
              <a:rPr lang="hr-HR" sz="2400" spc="-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Ринолордоза може да буде урођена или стечена најчешће као последица </a:t>
            </a:r>
            <a:r>
              <a:rPr lang="sr-Cyrl-RS" sz="2400" spc="-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трауме</a:t>
            </a:r>
            <a:r>
              <a:rPr lang="hr-HR" sz="2400" spc="-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. </a:t>
            </a:r>
            <a:endParaRPr lang="sr-Cyrl-RS" sz="2400" spc="-5" dirty="0">
              <a:solidFill>
                <a:srgbClr val="000000"/>
              </a:solidFill>
              <a:effectLst/>
              <a:ea typeface="Times New Roman" panose="02020603050405020304" pitchFamily="18" charset="0"/>
            </a:endParaRPr>
          </a:p>
          <a:p>
            <a:r>
              <a:rPr lang="hr-HR" sz="2400" spc="-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Изглед носа је упадљиво </a:t>
            </a:r>
            <a:r>
              <a:rPr lang="sr-Cyrl-RS" sz="2400" spc="-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неестетски. П</a:t>
            </a:r>
            <a:r>
              <a:rPr lang="hr-HR" sz="2400" spc="-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ацијенти се жале на отежано дисање на нос. </a:t>
            </a:r>
            <a:endParaRPr lang="sr-Cyrl-RS" sz="2400" spc="-5" dirty="0">
              <a:solidFill>
                <a:srgbClr val="000000"/>
              </a:solidFill>
              <a:effectLst/>
              <a:ea typeface="Times New Roman" panose="02020603050405020304" pitchFamily="18" charset="0"/>
            </a:endParaRPr>
          </a:p>
          <a:p>
            <a:r>
              <a:rPr lang="hr-HR" sz="2400" spc="-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Дијагноза се поставља анамнезом и клиничким прег</a:t>
            </a:r>
            <a:r>
              <a:rPr lang="sr-Cyrl-RS" sz="2400" spc="-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л</a:t>
            </a:r>
            <a:r>
              <a:rPr lang="hr-HR" sz="2400" spc="-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едом. </a:t>
            </a:r>
            <a:endParaRPr lang="sr-Cyrl-RS" sz="2400" spc="-5" dirty="0">
              <a:solidFill>
                <a:srgbClr val="000000"/>
              </a:solidFill>
              <a:effectLst/>
              <a:ea typeface="Times New Roman" panose="02020603050405020304" pitchFamily="18" charset="0"/>
            </a:endParaRPr>
          </a:p>
          <a:p>
            <a:r>
              <a:rPr lang="hr-HR" sz="2400" spc="-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Терапија је хируршка</a:t>
            </a:r>
            <a:r>
              <a:rPr lang="sr-Cyrl-RS" sz="2400" spc="-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. </a:t>
            </a:r>
            <a:endParaRPr lang="en-US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2397B7-16C4-D8D4-7C4E-F6B2854A9C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7856" y="2445595"/>
            <a:ext cx="6400512" cy="33903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267170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52596" y="500042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sr-Cyrl-RS" b="1" dirty="0">
                <a:solidFill>
                  <a:srgbClr val="FF33CC"/>
                </a:solidFill>
              </a:rPr>
              <a:t>Риносколиоза са девијацијом носне преграде</a:t>
            </a:r>
            <a:endParaRPr lang="en-US" b="1" dirty="0">
              <a:solidFill>
                <a:srgbClr val="FF33CC"/>
              </a:solidFill>
            </a:endParaRPr>
          </a:p>
        </p:txBody>
      </p:sp>
      <p:pic>
        <p:nvPicPr>
          <p:cNvPr id="5" name="Content Placeholder 4" descr="P3220068 - Copy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809721" y="2071678"/>
            <a:ext cx="4191029" cy="3143272"/>
          </a:xfrm>
        </p:spPr>
      </p:pic>
      <p:pic>
        <p:nvPicPr>
          <p:cNvPr id="6" name="Content Placeholder 5" descr="P3220069 - Copy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6024563" y="2071678"/>
            <a:ext cx="4191029" cy="3143272"/>
          </a:xfrm>
        </p:spPr>
      </p:pic>
    </p:spTree>
    <p:extLst>
      <p:ext uri="{BB962C8B-B14F-4D97-AF65-F5344CB8AC3E}">
        <p14:creationId xmlns:p14="http://schemas.microsoft.com/office/powerpoint/2010/main" val="11131533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3341" y="862767"/>
            <a:ext cx="9415849" cy="2061665"/>
          </a:xfrm>
        </p:spPr>
        <p:txBody>
          <a:bodyPr>
            <a:noAutofit/>
          </a:bodyPr>
          <a:lstStyle/>
          <a:p>
            <a:r>
              <a:rPr lang="sr-Cyrl-RS" sz="54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sr-Cyrl-RS" sz="5400" dirty="0"/>
              <a:t>Девијација носне преграде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10441029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16691" y="357166"/>
            <a:ext cx="11096367" cy="1785950"/>
          </a:xfrm>
        </p:spPr>
        <p:txBody>
          <a:bodyPr>
            <a:normAutofit lnSpcReduction="10000"/>
          </a:bodyPr>
          <a:lstStyle/>
          <a:p>
            <a:r>
              <a:rPr lang="ru-RU" b="1" dirty="0">
                <a:solidFill>
                  <a:srgbClr val="FF33CC"/>
                </a:solidFill>
              </a:rPr>
              <a:t>Етиологија</a:t>
            </a:r>
            <a:r>
              <a:rPr lang="ru-RU" dirty="0"/>
              <a:t> – деле се на урођене и стечене (траума).</a:t>
            </a:r>
          </a:p>
          <a:p>
            <a:r>
              <a:rPr lang="ru-RU" dirty="0"/>
              <a:t>Захватају хрскавичави или коштани део, или оба дела заједно.</a:t>
            </a:r>
          </a:p>
          <a:p>
            <a:r>
              <a:rPr lang="ru-RU" dirty="0"/>
              <a:t>Локализовани су по хоризонталној или вертикалној осовини, најчешће су комбиновани.</a:t>
            </a:r>
          </a:p>
          <a:p>
            <a:endParaRPr lang="en-US" dirty="0"/>
          </a:p>
        </p:txBody>
      </p:sp>
      <p:graphicFrame>
        <p:nvGraphicFramePr>
          <p:cNvPr id="3891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7171520"/>
              </p:ext>
            </p:extLst>
          </p:nvPr>
        </p:nvGraphicFramePr>
        <p:xfrm>
          <a:off x="2944490" y="2236565"/>
          <a:ext cx="5619789" cy="42148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2" imgW="2285714" imgH="1714739" progId="">
                  <p:embed/>
                </p:oleObj>
              </mc:Choice>
              <mc:Fallback>
                <p:oleObj name="Photo Editor Photo" r:id="rId2" imgW="2285714" imgH="171473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4490" y="2236565"/>
                        <a:ext cx="5619789" cy="421484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72769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848498" y="857232"/>
            <a:ext cx="9556132" cy="4572032"/>
          </a:xfrm>
        </p:spPr>
        <p:txBody>
          <a:bodyPr>
            <a:normAutofit/>
          </a:bodyPr>
          <a:lstStyle/>
          <a:p>
            <a:r>
              <a:rPr lang="ru-RU" sz="3200" dirty="0"/>
              <a:t>Клинички се разликују </a:t>
            </a:r>
            <a:r>
              <a:rPr lang="ru-RU" dirty="0"/>
              <a:t>:</a:t>
            </a:r>
          </a:p>
          <a:p>
            <a:pPr lvl="1"/>
            <a:endParaRPr lang="ru-RU" dirty="0"/>
          </a:p>
          <a:p>
            <a:pPr lvl="1"/>
            <a:r>
              <a:rPr lang="ru-RU" sz="2800" b="1" dirty="0">
                <a:solidFill>
                  <a:srgbClr val="FF33CC"/>
                </a:solidFill>
              </a:rPr>
              <a:t>Девијација</a:t>
            </a:r>
            <a:r>
              <a:rPr lang="ru-RU" sz="2800" dirty="0"/>
              <a:t> носне преграде (најчешће у облику латиничног слова </a:t>
            </a:r>
            <a:r>
              <a:rPr lang="sr-Cyrl-RS" sz="2800" dirty="0"/>
              <a:t>“</a:t>
            </a:r>
            <a:r>
              <a:rPr lang="sr-Latn-RS" sz="2800" dirty="0"/>
              <a:t>S</a:t>
            </a:r>
            <a:r>
              <a:rPr lang="sr-Cyrl-RS" sz="2800" dirty="0"/>
              <a:t>“</a:t>
            </a:r>
            <a:r>
              <a:rPr lang="ru-RU" sz="2800" dirty="0"/>
              <a:t> или </a:t>
            </a:r>
            <a:r>
              <a:rPr lang="sr-Cyrl-RS" sz="2800" dirty="0"/>
              <a:t>“</a:t>
            </a:r>
            <a:r>
              <a:rPr lang="sr-Latn-RS" sz="2800" dirty="0"/>
              <a:t>C</a:t>
            </a:r>
            <a:r>
              <a:rPr lang="sr-Cyrl-RS" sz="2800" dirty="0"/>
              <a:t>“</a:t>
            </a:r>
            <a:r>
              <a:rPr lang="ru-RU" sz="2800" dirty="0"/>
              <a:t>) </a:t>
            </a:r>
          </a:p>
          <a:p>
            <a:pPr lvl="1"/>
            <a:r>
              <a:rPr lang="ru-RU" sz="2800" b="1" dirty="0">
                <a:solidFill>
                  <a:srgbClr val="FF33CC"/>
                </a:solidFill>
              </a:rPr>
              <a:t>Сублуксација</a:t>
            </a:r>
            <a:r>
              <a:rPr lang="ru-RU" sz="2800" dirty="0"/>
              <a:t> носне преграде </a:t>
            </a:r>
          </a:p>
          <a:p>
            <a:pPr lvl="1"/>
            <a:r>
              <a:rPr lang="ru-RU" sz="2800" b="1" dirty="0">
                <a:solidFill>
                  <a:srgbClr val="FF33CC"/>
                </a:solidFill>
              </a:rPr>
              <a:t>Криста</a:t>
            </a:r>
            <a:r>
              <a:rPr lang="ru-RU" sz="2800" dirty="0"/>
              <a:t> носне преграде</a:t>
            </a:r>
          </a:p>
          <a:p>
            <a:pPr lvl="1"/>
            <a:r>
              <a:rPr lang="ru-RU" sz="2800" b="1" dirty="0">
                <a:solidFill>
                  <a:srgbClr val="FF33CC"/>
                </a:solidFill>
              </a:rPr>
              <a:t>Спина</a:t>
            </a:r>
            <a:r>
              <a:rPr lang="ru-RU" sz="2800" dirty="0"/>
              <a:t> носне преграде</a:t>
            </a:r>
          </a:p>
        </p:txBody>
      </p:sp>
    </p:spTree>
    <p:extLst>
      <p:ext uri="{BB962C8B-B14F-4D97-AF65-F5344CB8AC3E}">
        <p14:creationId xmlns:p14="http://schemas.microsoft.com/office/powerpoint/2010/main" val="1378235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7467600" cy="939784"/>
          </a:xfrm>
        </p:spPr>
        <p:txBody>
          <a:bodyPr/>
          <a:lstStyle/>
          <a:p>
            <a:r>
              <a:rPr lang="sr-Cyrl-RS" b="1" dirty="0">
                <a:solidFill>
                  <a:srgbClr val="FF33CC"/>
                </a:solidFill>
              </a:rPr>
              <a:t>Девијација носне преграде (</a:t>
            </a:r>
            <a:r>
              <a:rPr lang="sr-Latn-RS" b="1" dirty="0">
                <a:solidFill>
                  <a:srgbClr val="FF33CC"/>
                </a:solidFill>
              </a:rPr>
              <a:t>C</a:t>
            </a:r>
            <a:r>
              <a:rPr lang="sr-Cyrl-RS" b="1" dirty="0">
                <a:solidFill>
                  <a:srgbClr val="FF33CC"/>
                </a:solidFill>
              </a:rPr>
              <a:t>)</a:t>
            </a:r>
            <a:endParaRPr lang="en-US" b="1" dirty="0">
              <a:solidFill>
                <a:srgbClr val="FF33CC"/>
              </a:solidFill>
            </a:endParaRPr>
          </a:p>
        </p:txBody>
      </p:sp>
      <p:graphicFrame>
        <p:nvGraphicFramePr>
          <p:cNvPr id="39938" name="Object 3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2017165" y="1928802"/>
          <a:ext cx="7959038" cy="357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2" imgW="4590476" imgH="1838095" progId="">
                  <p:embed/>
                </p:oleObj>
              </mc:Choice>
              <mc:Fallback>
                <p:oleObj name="Photo Editor Photo" r:id="rId2" imgW="4590476" imgH="1838095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7165" y="1928802"/>
                        <a:ext cx="7959038" cy="3571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305405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877CD8-B208-218F-2CC7-AA166EB240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sr-Latn-RS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err="1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Акутни</a:t>
            </a:r>
            <a:r>
              <a:rPr lang="en-US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инфективни</a:t>
            </a:r>
            <a:r>
              <a:rPr lang="en-US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ринитис</a:t>
            </a:r>
            <a:r>
              <a:rPr lang="en-US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830C2B-6E83-F313-474D-8ADD68DF29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spc="-10" dirty="0">
                <a:effectLst/>
                <a:ea typeface="Times New Roman" panose="02020603050405020304" pitchFamily="18" charset="0"/>
              </a:rPr>
              <a:t>Ради се о акутном запаљењу слузнице носа вирусне етиологије. </a:t>
            </a:r>
          </a:p>
          <a:p>
            <a:r>
              <a:rPr lang="sr-Cyrl-RS" spc="-10" dirty="0">
                <a:ea typeface="Times New Roman" panose="02020603050405020304" pitchFamily="18" charset="0"/>
              </a:rPr>
              <a:t>Етиологија</a:t>
            </a:r>
            <a:r>
              <a:rPr lang="hr-HR" spc="-10" dirty="0">
                <a:ea typeface="Times New Roman" panose="02020603050405020304" pitchFamily="18" charset="0"/>
              </a:rPr>
              <a:t>: </a:t>
            </a:r>
            <a:r>
              <a:rPr lang="sr-Cyrl-RS" spc="-10" dirty="0">
                <a:ea typeface="Times New Roman" panose="02020603050405020304" pitchFamily="18" charset="0"/>
              </a:rPr>
              <a:t>н</a:t>
            </a:r>
            <a:r>
              <a:rPr lang="hr-HR" spc="-10" dirty="0">
                <a:effectLst/>
                <a:ea typeface="Times New Roman" panose="02020603050405020304" pitchFamily="18" charset="0"/>
              </a:rPr>
              <a:t>ајчешће га изазивају</a:t>
            </a:r>
            <a:r>
              <a:rPr lang="hr-HR" spc="-5" dirty="0">
                <a:effectLst/>
                <a:ea typeface="Times New Roman" panose="02020603050405020304" pitchFamily="18" charset="0"/>
              </a:rPr>
              <a:t> различити типови риновируса, </a:t>
            </a:r>
            <a:r>
              <a:rPr lang="hr-HR" spc="-15" dirty="0">
                <a:effectLst/>
                <a:ea typeface="Times New Roman" panose="02020603050405020304" pitchFamily="18" charset="0"/>
              </a:rPr>
              <a:t>корнавируси и </a:t>
            </a:r>
            <a:r>
              <a:rPr lang="hr-HR" spc="-5" dirty="0">
                <a:effectLst/>
                <a:ea typeface="Times New Roman" panose="02020603050405020304" pitchFamily="18" charset="0"/>
              </a:rPr>
              <a:t>вируси инфлуен</a:t>
            </a:r>
            <a:r>
              <a:rPr lang="sr-Cyrl-RS" spc="-5" dirty="0">
                <a:effectLst/>
                <a:ea typeface="Times New Roman" panose="02020603050405020304" pitchFamily="18" charset="0"/>
              </a:rPr>
              <a:t>ц</a:t>
            </a:r>
            <a:r>
              <a:rPr lang="hr-HR" spc="-5" dirty="0">
                <a:effectLst/>
                <a:ea typeface="Times New Roman" panose="02020603050405020304" pitchFamily="18" charset="0"/>
              </a:rPr>
              <a:t>е</a:t>
            </a:r>
            <a:r>
              <a:rPr lang="sr-Cyrl-RS" spc="-5" dirty="0">
                <a:effectLst/>
                <a:ea typeface="Times New Roman" panose="02020603050405020304" pitchFamily="18" charset="0"/>
              </a:rPr>
              <a:t>, а</a:t>
            </a:r>
            <a:r>
              <a:rPr lang="hr-HR" spc="-5" dirty="0">
                <a:effectLst/>
                <a:ea typeface="Times New Roman" panose="02020603050405020304" pitchFamily="18" charset="0"/>
              </a:rPr>
              <a:t> </a:t>
            </a:r>
            <a:r>
              <a:rPr lang="sr-Cyrl-RS" spc="-5" dirty="0">
                <a:ea typeface="Times New Roman" panose="02020603050405020304" pitchFamily="18" charset="0"/>
              </a:rPr>
              <a:t>н</a:t>
            </a:r>
            <a:r>
              <a:rPr lang="hr-HR" spc="-5" dirty="0">
                <a:effectLst/>
                <a:ea typeface="Times New Roman" panose="02020603050405020304" pitchFamily="18" charset="0"/>
              </a:rPr>
              <a:t>аводе се и </a:t>
            </a:r>
            <a:r>
              <a:rPr lang="hr-HR" spc="-15" dirty="0">
                <a:effectLst/>
                <a:ea typeface="Times New Roman" panose="02020603050405020304" pitchFamily="18" charset="0"/>
              </a:rPr>
              <a:t>вируси</a:t>
            </a:r>
            <a:r>
              <a:rPr lang="hr-HR" spc="-5" dirty="0">
                <a:effectLst/>
                <a:ea typeface="Times New Roman" panose="02020603050405020304" pitchFamily="18" charset="0"/>
              </a:rPr>
              <a:t> </a:t>
            </a:r>
            <a:r>
              <a:rPr lang="hr-HR" spc="-15" dirty="0">
                <a:effectLst/>
                <a:ea typeface="Times New Roman" panose="02020603050405020304" pitchFamily="18" charset="0"/>
              </a:rPr>
              <a:t>параинфлуен</a:t>
            </a:r>
            <a:r>
              <a:rPr lang="sr-Cyrl-RS" spc="-15" dirty="0">
                <a:effectLst/>
                <a:ea typeface="Times New Roman" panose="02020603050405020304" pitchFamily="18" charset="0"/>
              </a:rPr>
              <a:t>ц</a:t>
            </a:r>
            <a:r>
              <a:rPr lang="hr-HR" spc="-15" dirty="0">
                <a:effectLst/>
                <a:ea typeface="Times New Roman" panose="02020603050405020304" pitchFamily="18" charset="0"/>
              </a:rPr>
              <a:t>е, аденовируси, респираторни синцицијални вирус, ентеровируси и метапнеумовируси. </a:t>
            </a:r>
            <a:endParaRPr lang="sr-Cyrl-RS" spc="-15" dirty="0">
              <a:effectLst/>
              <a:ea typeface="Times New Roman" panose="02020603050405020304" pitchFamily="18" charset="0"/>
            </a:endParaRPr>
          </a:p>
          <a:p>
            <a:r>
              <a:rPr lang="sr-Cyrl-RS" spc="-15" dirty="0"/>
              <a:t>Клиничка слика: </a:t>
            </a:r>
            <a:r>
              <a:rPr lang="hr-HR" dirty="0">
                <a:effectLst/>
                <a:ea typeface="Times New Roman" panose="02020603050405020304" pitchFamily="18" charset="0"/>
              </a:rPr>
              <a:t>болест обично почиње језом и дрхтавицом, осећајем хладноће и умора, кијавицом и главобољом. Јавља се субфебрилност</a:t>
            </a:r>
            <a:r>
              <a:rPr lang="sr-Cyrl-RS" dirty="0">
                <a:effectLst/>
                <a:ea typeface="Times New Roman" panose="02020603050405020304" pitchFamily="18" charset="0"/>
              </a:rPr>
              <a:t>,</a:t>
            </a:r>
            <a:r>
              <a:rPr lang="hr-HR" dirty="0">
                <a:effectLst/>
                <a:ea typeface="Times New Roman" panose="02020603050405020304" pitchFamily="18" charset="0"/>
              </a:rPr>
              <a:t> мада се код деце може јавити и висока температура. Присутан је осећај  </a:t>
            </a:r>
            <a:r>
              <a:rPr lang="hr-HR" spc="-5" dirty="0">
                <a:effectLst/>
                <a:ea typeface="Times New Roman" panose="02020603050405020304" pitchFamily="18" charset="0"/>
              </a:rPr>
              <a:t>сувоћу у носу, устима и горњем спрату</a:t>
            </a:r>
            <a:r>
              <a:rPr lang="sr-Cyrl-RS" spc="-5" dirty="0">
                <a:effectLst/>
                <a:ea typeface="Times New Roman" panose="02020603050405020304" pitchFamily="18" charset="0"/>
              </a:rPr>
              <a:t> ждрела</a:t>
            </a:r>
            <a:r>
              <a:rPr lang="hr-HR" spc="-5" dirty="0">
                <a:effectLst/>
                <a:ea typeface="Times New Roman" panose="02020603050405020304" pitchFamily="18" charset="0"/>
              </a:rPr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88463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7467600" cy="1011222"/>
          </a:xfrm>
        </p:spPr>
        <p:txBody>
          <a:bodyPr/>
          <a:lstStyle/>
          <a:p>
            <a:r>
              <a:rPr lang="sr-Cyrl-RS" b="1" dirty="0">
                <a:solidFill>
                  <a:srgbClr val="FF33CC"/>
                </a:solidFill>
              </a:rPr>
              <a:t>Девијација носне преграде (</a:t>
            </a:r>
            <a:r>
              <a:rPr lang="sr-Latn-RS" b="1" dirty="0">
                <a:solidFill>
                  <a:srgbClr val="FF33CC"/>
                </a:solidFill>
              </a:rPr>
              <a:t>C</a:t>
            </a:r>
            <a:r>
              <a:rPr lang="sr-Cyrl-RS" b="1" dirty="0">
                <a:solidFill>
                  <a:srgbClr val="FF33CC"/>
                </a:solidFill>
              </a:rPr>
              <a:t>)</a:t>
            </a:r>
            <a:endParaRPr lang="en-US" dirty="0"/>
          </a:p>
        </p:txBody>
      </p:sp>
      <p:pic>
        <p:nvPicPr>
          <p:cNvPr id="5" name="Content Placeholder 4" descr="download (1)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l="13501" r="15972" b="19354"/>
          <a:stretch>
            <a:fillRect/>
          </a:stretch>
        </p:blipFill>
        <p:spPr>
          <a:xfrm>
            <a:off x="1881159" y="1857365"/>
            <a:ext cx="4214843" cy="3320165"/>
          </a:xfrm>
        </p:spPr>
      </p:pic>
      <p:pic>
        <p:nvPicPr>
          <p:cNvPr id="6" name="Content Placeholder 5" descr="download.jpg"/>
          <p:cNvPicPr>
            <a:picLocks noGrp="1" noChangeAspect="1"/>
          </p:cNvPicPr>
          <p:nvPr>
            <p:ph sz="quarter" idx="2"/>
          </p:nvPr>
        </p:nvPicPr>
        <p:blipFill>
          <a:blip r:embed="rId3"/>
          <a:stretch>
            <a:fillRect/>
          </a:stretch>
        </p:blipFill>
        <p:spPr>
          <a:xfrm>
            <a:off x="6310315" y="1857365"/>
            <a:ext cx="3699275" cy="3295153"/>
          </a:xfrm>
        </p:spPr>
      </p:pic>
    </p:spTree>
    <p:extLst>
      <p:ext uri="{BB962C8B-B14F-4D97-AF65-F5344CB8AC3E}">
        <p14:creationId xmlns:p14="http://schemas.microsoft.com/office/powerpoint/2010/main" val="42868298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b="1" dirty="0">
                <a:solidFill>
                  <a:srgbClr val="FF33CC"/>
                </a:solidFill>
              </a:rPr>
              <a:t>Сублуксација</a:t>
            </a:r>
            <a:endParaRPr lang="en-US" b="1" dirty="0">
              <a:solidFill>
                <a:srgbClr val="FF33CC"/>
              </a:solidFill>
            </a:endParaRPr>
          </a:p>
        </p:txBody>
      </p:sp>
      <p:graphicFrame>
        <p:nvGraphicFramePr>
          <p:cNvPr id="40962" name="Object 3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2166890" y="2214554"/>
          <a:ext cx="3429024" cy="34290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2" imgW="2857899" imgH="2857899" progId="">
                  <p:embed/>
                </p:oleObj>
              </mc:Choice>
              <mc:Fallback>
                <p:oleObj name="Photo Editor Photo" r:id="rId2" imgW="2857899" imgH="285789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66890" y="2214554"/>
                        <a:ext cx="3429024" cy="3429024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FF0066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3" name="Object 4"/>
          <p:cNvGraphicFramePr>
            <a:graphicFrameLocks noChangeAspect="1"/>
          </p:cNvGraphicFramePr>
          <p:nvPr/>
        </p:nvGraphicFramePr>
        <p:xfrm>
          <a:off x="6172200" y="2209800"/>
          <a:ext cx="3733800" cy="342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4" imgW="4161905" imgH="2866667" progId="">
                  <p:embed/>
                </p:oleObj>
              </mc:Choice>
              <mc:Fallback>
                <p:oleObj name="Photo Editor Photo" r:id="rId4" imgW="4161905" imgH="2866667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2200" y="2209800"/>
                        <a:ext cx="3733800" cy="34290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FF0066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618760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7467600" cy="1011222"/>
          </a:xfrm>
        </p:spPr>
        <p:txBody>
          <a:bodyPr/>
          <a:lstStyle/>
          <a:p>
            <a:r>
              <a:rPr lang="sr-Cyrl-RS" b="1" dirty="0">
                <a:solidFill>
                  <a:srgbClr val="FF33CC"/>
                </a:solidFill>
              </a:rPr>
              <a:t>Спина (и препарат)</a:t>
            </a:r>
            <a:endParaRPr lang="en-US" b="1" dirty="0">
              <a:solidFill>
                <a:srgbClr val="FF33CC"/>
              </a:solidFill>
            </a:endParaRPr>
          </a:p>
        </p:txBody>
      </p:sp>
      <p:graphicFrame>
        <p:nvGraphicFramePr>
          <p:cNvPr id="41986" name="Object 4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2024034" y="1857364"/>
          <a:ext cx="4429156" cy="3527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2" imgW="6095238" imgH="4571429" progId="">
                  <p:embed/>
                </p:oleObj>
              </mc:Choice>
              <mc:Fallback>
                <p:oleObj name="Photo Editor Photo" r:id="rId2" imgW="6095238" imgH="457142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4034" y="1857364"/>
                        <a:ext cx="4429156" cy="35276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87" name="Object 3"/>
          <p:cNvGraphicFramePr>
            <a:graphicFrameLocks noChangeAspect="1"/>
          </p:cNvGraphicFramePr>
          <p:nvPr/>
        </p:nvGraphicFramePr>
        <p:xfrm>
          <a:off x="6810380" y="1857364"/>
          <a:ext cx="2857520" cy="35320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4" imgW="2666667" imgH="3296110" progId="">
                  <p:embed/>
                </p:oleObj>
              </mc:Choice>
              <mc:Fallback>
                <p:oleObj name="Photo Editor Photo" r:id="rId4" imgW="2666667" imgH="329611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10380" y="1857364"/>
                        <a:ext cx="2857520" cy="353204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748798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7467600" cy="868346"/>
          </a:xfrm>
        </p:spPr>
        <p:txBody>
          <a:bodyPr/>
          <a:lstStyle/>
          <a:p>
            <a:r>
              <a:rPr lang="sr-Cyrl-RS" b="1" dirty="0">
                <a:solidFill>
                  <a:srgbClr val="FF33CC"/>
                </a:solidFill>
              </a:rPr>
              <a:t>Спина</a:t>
            </a:r>
            <a:endParaRPr lang="en-US" b="1" dirty="0">
              <a:solidFill>
                <a:srgbClr val="FF33CC"/>
              </a:solidFill>
            </a:endParaRPr>
          </a:p>
        </p:txBody>
      </p:sp>
      <p:pic>
        <p:nvPicPr>
          <p:cNvPr id="4" name="Content Placeholder 3" descr="SPINA.bmp"/>
          <p:cNvPicPr>
            <a:picLocks noGrp="1" noChangeAspect="1"/>
          </p:cNvPicPr>
          <p:nvPr>
            <p:ph sz="quarter" idx="1"/>
          </p:nvPr>
        </p:nvPicPr>
        <p:blipFill>
          <a:blip r:embed="rId3"/>
          <a:srcRect l="8636" t="3636" r="10909"/>
          <a:stretch>
            <a:fillRect/>
          </a:stretch>
        </p:blipFill>
        <p:spPr>
          <a:xfrm>
            <a:off x="3452794" y="1643050"/>
            <a:ext cx="4572032" cy="4107080"/>
          </a:xfrm>
        </p:spPr>
      </p:pic>
    </p:spTree>
    <p:extLst>
      <p:ext uri="{BB962C8B-B14F-4D97-AF65-F5344CB8AC3E}">
        <p14:creationId xmlns:p14="http://schemas.microsoft.com/office/powerpoint/2010/main" val="35756143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7467600" cy="939784"/>
          </a:xfrm>
        </p:spPr>
        <p:txBody>
          <a:bodyPr/>
          <a:lstStyle/>
          <a:p>
            <a:r>
              <a:rPr lang="sr-Cyrl-RS" b="1" dirty="0">
                <a:solidFill>
                  <a:srgbClr val="FF33CC"/>
                </a:solidFill>
              </a:rPr>
              <a:t>Спина са импакцијом</a:t>
            </a:r>
            <a:endParaRPr lang="en-US" b="1" dirty="0">
              <a:solidFill>
                <a:srgbClr val="FF33CC"/>
              </a:solidFill>
            </a:endParaRPr>
          </a:p>
        </p:txBody>
      </p:sp>
      <p:pic>
        <p:nvPicPr>
          <p:cNvPr id="4" name="Content Placeholder 3" descr="C:\WINNT.0\Profiles\vhawaslud.001\Desktop\Septal spur copy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24232" y="1643051"/>
            <a:ext cx="4572032" cy="4246171"/>
          </a:xfrm>
          <a:noFill/>
          <a:ln>
            <a:solidFill>
              <a:srgbClr val="FF33CC"/>
            </a:solidFill>
          </a:ln>
        </p:spPr>
      </p:pic>
    </p:spTree>
    <p:extLst>
      <p:ext uri="{BB962C8B-B14F-4D97-AF65-F5344CB8AC3E}">
        <p14:creationId xmlns:p14="http://schemas.microsoft.com/office/powerpoint/2010/main" val="36983254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52596" y="500042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sr-Cyrl-RS" b="1" dirty="0">
                <a:solidFill>
                  <a:srgbClr val="FF33CC"/>
                </a:solidFill>
              </a:rPr>
              <a:t>Риносколиоза са девијацијом носне преграде</a:t>
            </a:r>
            <a:endParaRPr lang="en-US" b="1" dirty="0">
              <a:solidFill>
                <a:srgbClr val="FF33CC"/>
              </a:solidFill>
            </a:endParaRPr>
          </a:p>
        </p:txBody>
      </p:sp>
      <p:pic>
        <p:nvPicPr>
          <p:cNvPr id="5" name="Content Placeholder 4" descr="P3220068 - Copy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809721" y="2071678"/>
            <a:ext cx="4191029" cy="3143272"/>
          </a:xfrm>
        </p:spPr>
      </p:pic>
      <p:pic>
        <p:nvPicPr>
          <p:cNvPr id="6" name="Content Placeholder 5" descr="P3220069 - Copy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6024563" y="2071678"/>
            <a:ext cx="4191029" cy="3143272"/>
          </a:xfrm>
        </p:spPr>
      </p:pic>
    </p:spTree>
    <p:extLst>
      <p:ext uri="{BB962C8B-B14F-4D97-AF65-F5344CB8AC3E}">
        <p14:creationId xmlns:p14="http://schemas.microsoft.com/office/powerpoint/2010/main" val="30877077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90833" y="1205793"/>
            <a:ext cx="10668000" cy="4124088"/>
          </a:xfrm>
        </p:spPr>
        <p:txBody>
          <a:bodyPr>
            <a:normAutofit/>
          </a:bodyPr>
          <a:lstStyle/>
          <a:p>
            <a:r>
              <a:rPr lang="sr-Cyrl-RS" b="1" dirty="0">
                <a:solidFill>
                  <a:srgbClr val="FF33CC"/>
                </a:solidFill>
              </a:rPr>
              <a:t>Симптоматологија</a:t>
            </a:r>
            <a:r>
              <a:rPr lang="sr-Cyrl-RS" dirty="0"/>
              <a:t> – запушеност носа, главобоља, дисфункција Е.тубе, симптоми рецидивантних отитиса, акутних и хроничних ринитиса, синузитиса и фарингитиса.</a:t>
            </a:r>
          </a:p>
          <a:p>
            <a:r>
              <a:rPr lang="sr-Cyrl-RS" b="1" dirty="0">
                <a:solidFill>
                  <a:srgbClr val="FF33CC"/>
                </a:solidFill>
              </a:rPr>
              <a:t>Дијагноза </a:t>
            </a:r>
            <a:r>
              <a:rPr lang="sr-Cyrl-RS" dirty="0"/>
              <a:t>– анамнеза, клинички преглед, риноманометрија.</a:t>
            </a:r>
          </a:p>
          <a:p>
            <a:r>
              <a:rPr lang="sr-Cyrl-RS" b="1" dirty="0">
                <a:solidFill>
                  <a:srgbClr val="FF33CC"/>
                </a:solidFill>
              </a:rPr>
              <a:t>Терапија</a:t>
            </a:r>
            <a:r>
              <a:rPr lang="sr-Cyrl-RS" dirty="0"/>
              <a:t> – </a:t>
            </a:r>
            <a:r>
              <a:rPr lang="sr-Cyrl-RS" dirty="0">
                <a:solidFill>
                  <a:srgbClr val="FF0000"/>
                </a:solidFill>
              </a:rPr>
              <a:t>хируршка</a:t>
            </a:r>
            <a:r>
              <a:rPr lang="sr-Cyrl-RS" dirty="0"/>
              <a:t> </a:t>
            </a:r>
          </a:p>
          <a:p>
            <a:pPr lvl="1"/>
            <a:r>
              <a:rPr lang="sr-Cyrl-RS" dirty="0"/>
              <a:t>код </a:t>
            </a:r>
            <a:r>
              <a:rPr lang="sr-Cyrl-RS" b="1" dirty="0">
                <a:solidFill>
                  <a:srgbClr val="0070C0"/>
                </a:solidFill>
              </a:rPr>
              <a:t>одраслих</a:t>
            </a:r>
            <a:r>
              <a:rPr lang="sr-Cyrl-RS" dirty="0"/>
              <a:t> - </a:t>
            </a:r>
            <a:r>
              <a:rPr lang="sr-Cyrl-RS" dirty="0">
                <a:solidFill>
                  <a:srgbClr val="FF0000"/>
                </a:solidFill>
              </a:rPr>
              <a:t>септопластика</a:t>
            </a:r>
            <a:r>
              <a:rPr lang="sr-Cyrl-RS" dirty="0"/>
              <a:t> </a:t>
            </a:r>
          </a:p>
          <a:p>
            <a:pPr lvl="1"/>
            <a:r>
              <a:rPr lang="sr-Cyrl-RS" dirty="0"/>
              <a:t>код </a:t>
            </a:r>
            <a:r>
              <a:rPr lang="sr-Cyrl-RS" b="1" dirty="0">
                <a:solidFill>
                  <a:srgbClr val="0070C0"/>
                </a:solidFill>
              </a:rPr>
              <a:t>деце</a:t>
            </a:r>
            <a:r>
              <a:rPr lang="sr-Cyrl-RS" dirty="0"/>
              <a:t> - где је то индиковано због присутне изузетно тешке деформације септума, ради се </a:t>
            </a:r>
            <a:r>
              <a:rPr lang="sr-Cyrl-RS" dirty="0">
                <a:solidFill>
                  <a:srgbClr val="FF0000"/>
                </a:solidFill>
              </a:rPr>
              <a:t>редресман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8469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2064" y="873837"/>
            <a:ext cx="9465773" cy="2518256"/>
          </a:xfrm>
        </p:spPr>
        <p:txBody>
          <a:bodyPr>
            <a:noAutofit/>
          </a:bodyPr>
          <a:lstStyle/>
          <a:p>
            <a:r>
              <a:rPr lang="sr-Cyrl-RS" sz="54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Крварење из носа (епистакса)</a:t>
            </a:r>
            <a:endParaRPr lang="en-US" sz="5400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100000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99071" y="428604"/>
            <a:ext cx="11046940" cy="6143668"/>
          </a:xfrm>
        </p:spPr>
        <p:txBody>
          <a:bodyPr/>
          <a:lstStyle/>
          <a:p>
            <a:r>
              <a:rPr lang="ru-RU" dirty="0"/>
              <a:t>Представља </a:t>
            </a:r>
            <a:r>
              <a:rPr lang="ru-RU" b="1" dirty="0">
                <a:solidFill>
                  <a:srgbClr val="FF0000"/>
                </a:solidFill>
              </a:rPr>
              <a:t>ургентно</a:t>
            </a:r>
            <a:r>
              <a:rPr lang="ru-RU" dirty="0"/>
              <a:t> стање у ОРЛ.</a:t>
            </a:r>
          </a:p>
          <a:p>
            <a:r>
              <a:rPr lang="ru-RU" dirty="0"/>
              <a:t>Чешћа је код деце и врло старих особа.</a:t>
            </a:r>
          </a:p>
          <a:p>
            <a:r>
              <a:rPr lang="ru-RU" dirty="0"/>
              <a:t>Најчешће са носне преграде, а може и са латералног зида.</a:t>
            </a:r>
            <a:endParaRPr lang="en-US" dirty="0"/>
          </a:p>
        </p:txBody>
      </p:sp>
      <p:pic>
        <p:nvPicPr>
          <p:cNvPr id="4" name="Content Placeholder 3"/>
          <p:cNvPicPr>
            <a:picLocks/>
          </p:cNvPicPr>
          <p:nvPr/>
        </p:nvPicPr>
        <p:blipFill>
          <a:blip r:embed="rId2"/>
          <a:srcRect l="980" t="2374" r="2940" b="1582"/>
          <a:stretch>
            <a:fillRect/>
          </a:stretch>
        </p:blipFill>
        <p:spPr>
          <a:xfrm>
            <a:off x="3167042" y="2214554"/>
            <a:ext cx="5715040" cy="3800492"/>
          </a:xfrm>
          <a:prstGeom prst="rect">
            <a:avLst/>
          </a:prstGeom>
          <a:ln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2805343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77794" y="876410"/>
            <a:ext cx="10882183" cy="4873752"/>
          </a:xfrm>
        </p:spPr>
        <p:txBody>
          <a:bodyPr>
            <a:normAutofit/>
          </a:bodyPr>
          <a:lstStyle/>
          <a:p>
            <a:r>
              <a:rPr lang="sr-Cyrl-RS" b="1" dirty="0">
                <a:solidFill>
                  <a:srgbClr val="FF33CC"/>
                </a:solidFill>
              </a:rPr>
              <a:t>Етиологија</a:t>
            </a:r>
            <a:r>
              <a:rPr lang="sr-Cyrl-RS" dirty="0"/>
              <a:t> – </a:t>
            </a:r>
            <a:r>
              <a:rPr lang="sr-Cyrl-RS" b="1" dirty="0">
                <a:solidFill>
                  <a:srgbClr val="FF0000"/>
                </a:solidFill>
              </a:rPr>
              <a:t>локална</a:t>
            </a:r>
            <a:r>
              <a:rPr lang="sr-Cyrl-RS" dirty="0"/>
              <a:t> и </a:t>
            </a:r>
            <a:r>
              <a:rPr lang="sr-Cyrl-RS" b="1" dirty="0">
                <a:solidFill>
                  <a:srgbClr val="FF0000"/>
                </a:solidFill>
              </a:rPr>
              <a:t>општа</a:t>
            </a:r>
          </a:p>
          <a:p>
            <a:endParaRPr lang="sr-Cyrl-RS" b="1" dirty="0">
              <a:solidFill>
                <a:srgbClr val="FF0000"/>
              </a:solidFill>
            </a:endParaRPr>
          </a:p>
          <a:p>
            <a:r>
              <a:rPr lang="sr-Cyrl-RS" b="1" dirty="0">
                <a:solidFill>
                  <a:srgbClr val="FF0000"/>
                </a:solidFill>
              </a:rPr>
              <a:t>Локални узроци </a:t>
            </a:r>
            <a:r>
              <a:rPr lang="sr-Cyrl-RS" dirty="0"/>
              <a:t>:</a:t>
            </a:r>
          </a:p>
          <a:p>
            <a:pPr lvl="1"/>
            <a:r>
              <a:rPr lang="sr-Cyrl-RS" b="1" dirty="0">
                <a:solidFill>
                  <a:srgbClr val="FF33CC"/>
                </a:solidFill>
              </a:rPr>
              <a:t>траума</a:t>
            </a:r>
            <a:r>
              <a:rPr lang="sr-Cyrl-RS" dirty="0"/>
              <a:t> – повреда л.Киселбаха (К</a:t>
            </a:r>
            <a:r>
              <a:rPr lang="sr-Latn-RS" dirty="0"/>
              <a:t>iesselbachi)</a:t>
            </a:r>
            <a:r>
              <a:rPr lang="sr-Cyrl-RS" dirty="0"/>
              <a:t>, повреда и фрактура носних костију, носне преграде, оштећење скелета лица, фрактуре предњих партија базе лобање, перфорација носне преграде.</a:t>
            </a:r>
            <a:br>
              <a:rPr lang="sr-Cyrl-RS" dirty="0"/>
            </a:br>
            <a:endParaRPr lang="sr-Cyrl-RS" dirty="0"/>
          </a:p>
          <a:p>
            <a:pPr lvl="1"/>
            <a:r>
              <a:rPr lang="sr-Cyrl-RS" b="1" dirty="0">
                <a:solidFill>
                  <a:srgbClr val="FF33CC"/>
                </a:solidFill>
              </a:rPr>
              <a:t>запаљења</a:t>
            </a:r>
            <a:r>
              <a:rPr lang="sr-Cyrl-RS" dirty="0"/>
              <a:t> – </a:t>
            </a:r>
            <a:r>
              <a:rPr lang="sr-Latn-RS" dirty="0"/>
              <a:t>rhinitis anterior sicca </a:t>
            </a:r>
            <a:r>
              <a:rPr lang="sr-Cyrl-RS" dirty="0"/>
              <a:t>најчешће, док су остала акутна и хронична запаљења носне слузнице ређе заступљена.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4440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5CB23C-59E8-26C8-2F9C-7FBC56791C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40203"/>
            <a:ext cx="10515600" cy="5702639"/>
          </a:xfrm>
        </p:spPr>
        <p:txBody>
          <a:bodyPr>
            <a:normAutofit lnSpcReduction="10000"/>
          </a:bodyPr>
          <a:lstStyle/>
          <a:p>
            <a:r>
              <a:rPr lang="hr-HR" dirty="0">
                <a:effectLst/>
                <a:ea typeface="Times New Roman" panose="02020603050405020304" pitchFamily="18" charset="0"/>
              </a:rPr>
              <a:t>Болест обично </a:t>
            </a:r>
            <a:r>
              <a:rPr lang="hr-HR" spc="-5" dirty="0">
                <a:effectLst/>
                <a:ea typeface="Times New Roman" panose="02020603050405020304" pitchFamily="18" charset="0"/>
              </a:rPr>
              <a:t>траје </a:t>
            </a:r>
            <a:r>
              <a:rPr lang="en-US" spc="-5" dirty="0">
                <a:effectLst/>
                <a:ea typeface="Times New Roman" panose="02020603050405020304" pitchFamily="18" charset="0"/>
              </a:rPr>
              <a:t>7 - 10 </a:t>
            </a:r>
            <a:r>
              <a:rPr lang="hr-HR" spc="-5" dirty="0">
                <a:effectLst/>
                <a:ea typeface="Times New Roman" panose="02020603050405020304" pitchFamily="18" charset="0"/>
              </a:rPr>
              <a:t>дана</a:t>
            </a:r>
            <a:r>
              <a:rPr lang="sr-Cyrl-RS" spc="-5" dirty="0">
                <a:effectLst/>
                <a:ea typeface="Times New Roman" panose="02020603050405020304" pitchFamily="18" charset="0"/>
              </a:rPr>
              <a:t>, мада</a:t>
            </a:r>
            <a:r>
              <a:rPr lang="hr-HR" spc="-10" dirty="0">
                <a:solidFill>
                  <a:srgbClr val="0070C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sr-Cyrl-RS" spc="-10" dirty="0">
                <a:solidFill>
                  <a:srgbClr val="202122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п</a:t>
            </a:r>
            <a:r>
              <a:rPr lang="en-US" dirty="0" err="1">
                <a:solidFill>
                  <a:srgbClr val="202122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онекад</a:t>
            </a:r>
            <a:r>
              <a:rPr lang="en-US" dirty="0">
                <a:solidFill>
                  <a:srgbClr val="202122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202122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симптоми</a:t>
            </a:r>
            <a:r>
              <a:rPr lang="en-US" dirty="0">
                <a:solidFill>
                  <a:srgbClr val="202122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202122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попут</a:t>
            </a:r>
            <a:r>
              <a:rPr lang="en-US" dirty="0">
                <a:solidFill>
                  <a:srgbClr val="202122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202122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кашља</a:t>
            </a:r>
            <a:r>
              <a:rPr lang="sr-Cyrl-RS" dirty="0">
                <a:solidFill>
                  <a:srgbClr val="202122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,</a:t>
            </a:r>
            <a:r>
              <a:rPr lang="en-US" dirty="0">
                <a:solidFill>
                  <a:srgbClr val="202122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202122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моги</a:t>
            </a:r>
            <a:r>
              <a:rPr lang="en-US" dirty="0">
                <a:solidFill>
                  <a:srgbClr val="202122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202122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да</a:t>
            </a:r>
            <a:r>
              <a:rPr lang="en-US" dirty="0">
                <a:solidFill>
                  <a:srgbClr val="202122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202122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перзистирају</a:t>
            </a:r>
            <a:r>
              <a:rPr lang="en-US" dirty="0">
                <a:solidFill>
                  <a:srgbClr val="202122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и </a:t>
            </a:r>
            <a:r>
              <a:rPr lang="en-US" dirty="0" err="1">
                <a:solidFill>
                  <a:srgbClr val="202122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до</a:t>
            </a:r>
            <a:r>
              <a:rPr lang="en-US" dirty="0">
                <a:solidFill>
                  <a:srgbClr val="202122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3 </a:t>
            </a:r>
            <a:r>
              <a:rPr lang="en-US" dirty="0" err="1">
                <a:solidFill>
                  <a:srgbClr val="202122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недеље</a:t>
            </a:r>
            <a:r>
              <a:rPr lang="en-US" dirty="0">
                <a:solidFill>
                  <a:srgbClr val="202122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.</a:t>
            </a:r>
            <a:endParaRPr lang="sr-Cyrl-RS" dirty="0">
              <a:solidFill>
                <a:srgbClr val="202122"/>
              </a:solidFill>
              <a:effectLst/>
              <a:highlight>
                <a:srgbClr val="FFFFFF"/>
              </a:highlight>
              <a:ea typeface="Times New Roman" panose="02020603050405020304" pitchFamily="18" charset="0"/>
            </a:endParaRPr>
          </a:p>
          <a:p>
            <a:r>
              <a:rPr lang="hr-HR" b="1" spc="-10" dirty="0">
                <a:effectLst/>
                <a:ea typeface="Times New Roman" panose="02020603050405020304" pitchFamily="18" charset="0"/>
              </a:rPr>
              <a:t>Дијагноза</a:t>
            </a:r>
            <a:r>
              <a:rPr lang="hr-HR" spc="-10" dirty="0">
                <a:effectLst/>
                <a:ea typeface="Times New Roman" panose="02020603050405020304" pitchFamily="18" charset="0"/>
              </a:rPr>
              <a:t> се поставља на основу анамнезе и ОРЛ прегледа. </a:t>
            </a:r>
            <a:r>
              <a:rPr lang="en-US" dirty="0">
                <a:solidFill>
                  <a:srgbClr val="202122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endParaRPr lang="sr-Cyrl-RS" dirty="0">
              <a:solidFill>
                <a:srgbClr val="202122"/>
              </a:solidFill>
              <a:highlight>
                <a:srgbClr val="FFFFFF"/>
              </a:highlight>
              <a:ea typeface="Times New Roman" panose="02020603050405020304" pitchFamily="18" charset="0"/>
            </a:endParaRPr>
          </a:p>
          <a:p>
            <a:r>
              <a:rPr lang="hr-HR" b="1" spc="-1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Терапија</a:t>
            </a:r>
            <a:r>
              <a:rPr lang="sr-Cyrl-RS" b="1" spc="-10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sr-Cyrl-RS" spc="-10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је</a:t>
            </a:r>
            <a:r>
              <a:rPr lang="sr-Cyrl-RS" b="1" spc="-10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hr-HR" spc="-1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симптоматск</a:t>
            </a:r>
            <a:r>
              <a:rPr lang="sr-Cyrl-RS" spc="-1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а</a:t>
            </a:r>
            <a:r>
              <a:rPr lang="sr-Cyrl-RS" spc="-10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:</a:t>
            </a:r>
            <a:r>
              <a:rPr lang="hr-HR" spc="-15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 мировање у кревету, рехидратација</a:t>
            </a:r>
            <a:r>
              <a:rPr lang="sr-Cyrl-RS" spc="-15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,</a:t>
            </a:r>
            <a:r>
              <a:rPr lang="hr-HR" spc="-15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hr-HR" spc="-5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вазоконстрикторне капи за нос,</a:t>
            </a:r>
            <a:r>
              <a:rPr lang="hr-HR" spc="-10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 антипиретици, аналгетици, витамин C, и др. Антибиотици </a:t>
            </a:r>
            <a:r>
              <a:rPr lang="sr-Cyrl-RS" spc="-10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се дају </a:t>
            </a:r>
            <a:r>
              <a:rPr lang="hr-HR" spc="-10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у случају бактеријске суперинфекције.</a:t>
            </a:r>
            <a:endParaRPr lang="sr-Cyrl-RS" dirty="0">
              <a:highlight>
                <a:srgbClr val="FFFFFF"/>
              </a:highlight>
              <a:ea typeface="Times New Roman" panose="02020603050405020304" pitchFamily="18" charset="0"/>
            </a:endParaRPr>
          </a:p>
          <a:p>
            <a:r>
              <a:rPr lang="hr-HR" spc="-1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sr-Cyrl-RS" spc="-1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Важна је </a:t>
            </a:r>
            <a:r>
              <a:rPr lang="hr-HR" spc="-1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профилакса која се састоји у </a:t>
            </a:r>
            <a:r>
              <a:rPr lang="hr-HR" spc="-1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повећању опште отпорности организма</a:t>
            </a:r>
            <a:r>
              <a:rPr lang="sr-Cyrl-RS" spc="-1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, </a:t>
            </a:r>
            <a:r>
              <a:rPr lang="hr-HR" spc="-1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избегавања већих скупова у затвореним просторијама зими </a:t>
            </a:r>
            <a:r>
              <a:rPr lang="sr-Cyrl-RS" spc="-1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и нарочито </a:t>
            </a:r>
            <a:r>
              <a:rPr lang="hr-HR" spc="-15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вакцинацијом против грипа. </a:t>
            </a:r>
            <a:endParaRPr lang="sr-Cyrl-RS" spc="-15" dirty="0">
              <a:solidFill>
                <a:srgbClr val="000000"/>
              </a:solidFill>
              <a:effectLst/>
              <a:highlight>
                <a:srgbClr val="FFFFFF"/>
              </a:highlight>
              <a:ea typeface="Times New Roman" panose="02020603050405020304" pitchFamily="18" charset="0"/>
            </a:endParaRPr>
          </a:p>
          <a:p>
            <a:r>
              <a:rPr lang="sr-Cyrl-RS" spc="-10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К</a:t>
            </a:r>
            <a:r>
              <a:rPr lang="hr-HR" spc="-1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од новорођенчади и одојчади </a:t>
            </a:r>
            <a:r>
              <a:rPr lang="sr-Cyrl-RS" spc="-1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акутни ринитис </a:t>
            </a:r>
            <a:r>
              <a:rPr lang="hr-HR" spc="-1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представља озбиљно обољење</a:t>
            </a:r>
            <a:r>
              <a:rPr lang="sr-Cyrl-RS" spc="-1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,</a:t>
            </a:r>
            <a:r>
              <a:rPr lang="hr-HR" spc="-1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јер угрожава сисање због запушености носа и </a:t>
            </a:r>
            <a:r>
              <a:rPr lang="sr-Cyrl-RS" spc="-1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чешће доводи до појава</a:t>
            </a:r>
            <a:r>
              <a:rPr lang="sr-Cyrl-RS" spc="-10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hr-HR" spc="-1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компликација попут упала средњег ува, грла или доњих дис</a:t>
            </a:r>
            <a:r>
              <a:rPr lang="sr-Cyrl-RS" spc="-1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ај</a:t>
            </a:r>
            <a:r>
              <a:rPr lang="hr-HR" spc="-1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них путева.</a:t>
            </a:r>
            <a:endParaRPr lang="en-US" dirty="0">
              <a:effectLst/>
              <a:highlight>
                <a:srgbClr val="FFFFFF"/>
              </a:highlight>
              <a:ea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322964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77793" y="689382"/>
            <a:ext cx="10816281" cy="5786478"/>
          </a:xfrm>
        </p:spPr>
        <p:txBody>
          <a:bodyPr>
            <a:normAutofit/>
          </a:bodyPr>
          <a:lstStyle/>
          <a:p>
            <a:r>
              <a:rPr lang="sr-Cyrl-RS" b="1" dirty="0">
                <a:solidFill>
                  <a:srgbClr val="FF33CC"/>
                </a:solidFill>
              </a:rPr>
              <a:t>утицај околине </a:t>
            </a:r>
            <a:r>
              <a:rPr lang="sr-Cyrl-RS" dirty="0"/>
              <a:t>– висока надморска висина, изложеност организма јаким сунчевим зрацима, сув ваздух у просторијама са централним грејањем, ТА пећима и грејалицама</a:t>
            </a:r>
          </a:p>
          <a:p>
            <a:endParaRPr lang="sr-Cyrl-RS" dirty="0"/>
          </a:p>
          <a:p>
            <a:r>
              <a:rPr lang="sr-Cyrl-RS" b="1" dirty="0">
                <a:solidFill>
                  <a:srgbClr val="FF33CC"/>
                </a:solidFill>
              </a:rPr>
              <a:t>тумори носа, ПНС и околине </a:t>
            </a:r>
            <a:r>
              <a:rPr lang="sr-Cyrl-RS" dirty="0"/>
              <a:t>– најчешће малигни, од бенигних: јувенилни ангиофибром назофаринкса и хемангиом носне преграде (“крварећи полип”)</a:t>
            </a:r>
          </a:p>
          <a:p>
            <a:endParaRPr lang="sr-Cyrl-RS" dirty="0"/>
          </a:p>
          <a:p>
            <a:r>
              <a:rPr lang="sr-Cyrl-RS" b="1" dirty="0">
                <a:solidFill>
                  <a:srgbClr val="FF33CC"/>
                </a:solidFill>
              </a:rPr>
              <a:t>страна тела носа и ринолити </a:t>
            </a:r>
            <a:r>
              <a:rPr lang="sr-Cyrl-RS" dirty="0"/>
              <a:t>– лакша крварења</a:t>
            </a:r>
          </a:p>
          <a:p>
            <a:pPr>
              <a:buNone/>
            </a:pPr>
            <a:endParaRPr lang="sr-Cyrl-RS" dirty="0"/>
          </a:p>
          <a:p>
            <a:r>
              <a:rPr lang="sr-Cyrl-RS" b="1" dirty="0">
                <a:solidFill>
                  <a:srgbClr val="FF33CC"/>
                </a:solidFill>
              </a:rPr>
              <a:t>идиопатска крварења </a:t>
            </a:r>
            <a:r>
              <a:rPr lang="sr-Cyrl-RS" dirty="0"/>
              <a:t>– безопасна, спонтано стају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350789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7467600" cy="868346"/>
          </a:xfrm>
        </p:spPr>
        <p:txBody>
          <a:bodyPr/>
          <a:lstStyle/>
          <a:p>
            <a:r>
              <a:rPr lang="sr-Cyrl-RS" dirty="0">
                <a:solidFill>
                  <a:srgbClr val="FF33CC"/>
                </a:solidFill>
              </a:rPr>
              <a:t>Л.Киселбах</a:t>
            </a:r>
            <a:endParaRPr lang="en-US" dirty="0">
              <a:solidFill>
                <a:srgbClr val="FF33CC"/>
              </a:solidFill>
            </a:endParaRPr>
          </a:p>
        </p:txBody>
      </p:sp>
      <p:graphicFrame>
        <p:nvGraphicFramePr>
          <p:cNvPr id="88066" name="Object 3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4381489" y="1285861"/>
          <a:ext cx="2928957" cy="43809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2" imgW="1114581" imgH="1666667" progId="">
                  <p:embed/>
                </p:oleObj>
              </mc:Choice>
              <mc:Fallback>
                <p:oleObj name="Photo Editor Photo" r:id="rId2" imgW="1114581" imgH="1666667" progId="">
                  <p:embed/>
                  <p:pic>
                    <p:nvPicPr>
                      <p:cNvPr id="88066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81489" y="1285861"/>
                        <a:ext cx="2928957" cy="438091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7280326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7467600" cy="939784"/>
          </a:xfrm>
        </p:spPr>
        <p:txBody>
          <a:bodyPr/>
          <a:lstStyle/>
          <a:p>
            <a:r>
              <a:rPr lang="sr-Cyrl-RS" dirty="0">
                <a:solidFill>
                  <a:srgbClr val="FF33CC"/>
                </a:solidFill>
              </a:rPr>
              <a:t>Перфорација носне преграде</a:t>
            </a:r>
            <a:endParaRPr lang="en-US" dirty="0">
              <a:solidFill>
                <a:srgbClr val="FF33CC"/>
              </a:solidFill>
            </a:endParaRPr>
          </a:p>
        </p:txBody>
      </p:sp>
      <p:pic>
        <p:nvPicPr>
          <p:cNvPr id="4" name="Content Placeholder 3" descr="D:\Pictures\Nose PNS\Septal perf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95670" y="1500174"/>
            <a:ext cx="4445000" cy="4178300"/>
          </a:xfrm>
          <a:noFill/>
        </p:spPr>
      </p:pic>
    </p:spTree>
    <p:extLst>
      <p:ext uri="{BB962C8B-B14F-4D97-AF65-F5344CB8AC3E}">
        <p14:creationId xmlns:p14="http://schemas.microsoft.com/office/powerpoint/2010/main" val="56479720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>
                <a:solidFill>
                  <a:srgbClr val="FF33CC"/>
                </a:solidFill>
              </a:rPr>
              <a:t>Јувенилни ангиофибром назофаринкса</a:t>
            </a:r>
            <a:endParaRPr lang="en-US" dirty="0"/>
          </a:p>
        </p:txBody>
      </p:sp>
      <p:graphicFrame>
        <p:nvGraphicFramePr>
          <p:cNvPr id="90114" name="Object 3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3738546" y="1643051"/>
          <a:ext cx="4286280" cy="41900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2" imgW="4667902" imgH="4563112" progId="">
                  <p:embed/>
                </p:oleObj>
              </mc:Choice>
              <mc:Fallback>
                <p:oleObj name="Photo Editor Photo" r:id="rId2" imgW="4667902" imgH="4563112" progId="">
                  <p:embed/>
                  <p:pic>
                    <p:nvPicPr>
                      <p:cNvPr id="9011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8546" y="1643051"/>
                        <a:ext cx="4286280" cy="419005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5409509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7467600" cy="868346"/>
          </a:xfrm>
        </p:spPr>
        <p:txBody>
          <a:bodyPr/>
          <a:lstStyle/>
          <a:p>
            <a:r>
              <a:rPr lang="sr-Cyrl-RS" dirty="0">
                <a:solidFill>
                  <a:srgbClr val="FF33CC"/>
                </a:solidFill>
              </a:rPr>
              <a:t>Карцином назофаринкса</a:t>
            </a:r>
            <a:endParaRPr lang="en-US" dirty="0">
              <a:solidFill>
                <a:srgbClr val="FF33CC"/>
              </a:solidFill>
            </a:endParaRPr>
          </a:p>
        </p:txBody>
      </p:sp>
      <p:graphicFrame>
        <p:nvGraphicFramePr>
          <p:cNvPr id="92162" name="Object 3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3452795" y="1428736"/>
          <a:ext cx="4778375" cy="405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4777974" imgH="4053653" progId="">
                  <p:embed/>
                </p:oleObj>
              </mc:Choice>
              <mc:Fallback>
                <p:oleObj name="Image" r:id="rId2" imgW="4777974" imgH="4053653" progId="">
                  <p:embed/>
                  <p:pic>
                    <p:nvPicPr>
                      <p:cNvPr id="92162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52795" y="1428736"/>
                        <a:ext cx="4778375" cy="4052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6463968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41405" y="933944"/>
            <a:ext cx="10733903" cy="4750163"/>
          </a:xfrm>
        </p:spPr>
        <p:txBody>
          <a:bodyPr>
            <a:normAutofit/>
          </a:bodyPr>
          <a:lstStyle/>
          <a:p>
            <a:r>
              <a:rPr lang="sr-Cyrl-RS" b="1" dirty="0">
                <a:solidFill>
                  <a:srgbClr val="FF0000"/>
                </a:solidFill>
              </a:rPr>
              <a:t>Општи узроци :</a:t>
            </a:r>
          </a:p>
          <a:p>
            <a:pPr lvl="1"/>
            <a:r>
              <a:rPr lang="sr-Cyrl-RS" b="1" dirty="0">
                <a:solidFill>
                  <a:srgbClr val="FF33CC"/>
                </a:solidFill>
              </a:rPr>
              <a:t>инфективне болести </a:t>
            </a:r>
            <a:r>
              <a:rPr lang="sr-Cyrl-RS" dirty="0"/>
              <a:t>– грип, шарлах, морбили, тифус, хеморагијска мишја грозница</a:t>
            </a:r>
          </a:p>
          <a:p>
            <a:pPr lvl="1"/>
            <a:r>
              <a:rPr lang="sr-Cyrl-RS" b="1" dirty="0">
                <a:solidFill>
                  <a:srgbClr val="FF33CC"/>
                </a:solidFill>
              </a:rPr>
              <a:t>обољења кардиоваскуларног система </a:t>
            </a:r>
            <a:r>
              <a:rPr lang="sr-Cyrl-RS" dirty="0"/>
              <a:t>– атеросклероза и хипертензија</a:t>
            </a:r>
          </a:p>
          <a:p>
            <a:pPr lvl="1"/>
            <a:r>
              <a:rPr lang="sr-Cyrl-RS" b="1" dirty="0">
                <a:solidFill>
                  <a:srgbClr val="FF33CC"/>
                </a:solidFill>
              </a:rPr>
              <a:t>обољења крви и коагулопатије </a:t>
            </a:r>
            <a:r>
              <a:rPr lang="sr-Cyrl-RS" dirty="0"/>
              <a:t>– тромбоцитопеније, дефицит протромбина, фибриногена, витамина А, К и Ц, анемија, леукоза, хемофилија, Ренди-Ослер-Веберова болест</a:t>
            </a:r>
          </a:p>
          <a:p>
            <a:pPr lvl="1"/>
            <a:r>
              <a:rPr lang="sr-Cyrl-RS" b="1" dirty="0">
                <a:solidFill>
                  <a:srgbClr val="FF33CC"/>
                </a:solidFill>
              </a:rPr>
              <a:t>обољење бубрега и јетре</a:t>
            </a:r>
            <a:r>
              <a:rPr lang="sr-Cyrl-RS" dirty="0"/>
              <a:t> </a:t>
            </a:r>
          </a:p>
          <a:p>
            <a:pPr lvl="1"/>
            <a:r>
              <a:rPr lang="sr-Cyrl-RS" b="1" dirty="0">
                <a:solidFill>
                  <a:srgbClr val="FF33CC"/>
                </a:solidFill>
              </a:rPr>
              <a:t>ендокрини поремећаји</a:t>
            </a:r>
          </a:p>
          <a:p>
            <a:pPr lvl="1"/>
            <a:r>
              <a:rPr lang="sr-Cyrl-RS" b="1" dirty="0">
                <a:solidFill>
                  <a:srgbClr val="FF33CC"/>
                </a:solidFill>
              </a:rPr>
              <a:t>хередитарна хеморагичка телеангиектазија</a:t>
            </a:r>
          </a:p>
          <a:p>
            <a:pPr lvl="1"/>
            <a:r>
              <a:rPr lang="sr-Cyrl-RS" b="1" dirty="0">
                <a:solidFill>
                  <a:srgbClr val="FF33CC"/>
                </a:solidFill>
              </a:rPr>
              <a:t>лакови са антикоагулантним дејством</a:t>
            </a:r>
            <a:endParaRPr lang="en-US" b="1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509153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897923" y="865008"/>
            <a:ext cx="10849233" cy="5127984"/>
          </a:xfrm>
        </p:spPr>
        <p:txBody>
          <a:bodyPr>
            <a:normAutofit/>
          </a:bodyPr>
          <a:lstStyle/>
          <a:p>
            <a:r>
              <a:rPr lang="sr-Cyrl-RS" b="1" dirty="0">
                <a:solidFill>
                  <a:srgbClr val="FF33CC"/>
                </a:solidFill>
              </a:rPr>
              <a:t>Симптоматологија</a:t>
            </a:r>
            <a:r>
              <a:rPr lang="sr-Cyrl-RS" dirty="0"/>
              <a:t> – од незнатне до толико тешке да се манифестује узнемиреношћу, бледилом, падом артеријске тензије, убрзаним пулсом и колапсом који води у хеморагијски шок.</a:t>
            </a:r>
          </a:p>
          <a:p>
            <a:r>
              <a:rPr lang="sr-Cyrl-RS" b="1" dirty="0">
                <a:solidFill>
                  <a:srgbClr val="FF33CC"/>
                </a:solidFill>
              </a:rPr>
              <a:t>Дијагноза</a:t>
            </a:r>
            <a:r>
              <a:rPr lang="sr-Cyrl-RS" dirty="0"/>
              <a:t> – анамнеза, клиничка слика, риноскопија, лабораторијска испитивања</a:t>
            </a:r>
          </a:p>
          <a:p>
            <a:r>
              <a:rPr lang="sr-Cyrl-RS" b="1" dirty="0">
                <a:solidFill>
                  <a:srgbClr val="FF33CC"/>
                </a:solidFill>
              </a:rPr>
              <a:t>Терапија</a:t>
            </a:r>
            <a:r>
              <a:rPr lang="sr-Cyrl-RS" dirty="0"/>
              <a:t> – заустављање крварења дигиталном компресијом, хемијском каутеризацијом, електро каутеризацијом, предњом тампонадом, задњом тампонадом, емболизацијом артерија (сфенопалатина, предња и задња етмоидна), подвезивањем артерија (макиларне, предње етмоидне и спољне каротиде), трансфузија крви и деривата плазме (по потреби), лечење основног обољења које је узроковало крварење.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703483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7467600" cy="868346"/>
          </a:xfrm>
        </p:spPr>
        <p:txBody>
          <a:bodyPr/>
          <a:lstStyle/>
          <a:p>
            <a:r>
              <a:rPr lang="sr-Cyrl-RS" dirty="0">
                <a:solidFill>
                  <a:srgbClr val="FF33CC"/>
                </a:solidFill>
              </a:rPr>
              <a:t>Предња тампонада</a:t>
            </a:r>
            <a:endParaRPr lang="en-US" dirty="0">
              <a:solidFill>
                <a:srgbClr val="FF33CC"/>
              </a:solidFill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81158" y="1714488"/>
            <a:ext cx="4031310" cy="3662142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67438" y="1714488"/>
            <a:ext cx="3810000" cy="365760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526977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328E43D-2468-C4D1-1FF6-E4E2107264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7588" y="976799"/>
            <a:ext cx="6232124" cy="45209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0258555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7901014" cy="582594"/>
          </a:xfrm>
        </p:spPr>
        <p:txBody>
          <a:bodyPr>
            <a:noAutofit/>
          </a:bodyPr>
          <a:lstStyle/>
          <a:p>
            <a:r>
              <a:rPr lang="sr-Cyrl-RS" sz="2800" dirty="0">
                <a:solidFill>
                  <a:srgbClr val="FF33CC"/>
                </a:solidFill>
              </a:rPr>
              <a:t>Задња тампонада по Белоку (</a:t>
            </a:r>
            <a:r>
              <a:rPr lang="sr-Latn-RS" sz="2800" dirty="0">
                <a:solidFill>
                  <a:srgbClr val="FF33CC"/>
                </a:solidFill>
              </a:rPr>
              <a:t>Bellocq</a:t>
            </a:r>
            <a:r>
              <a:rPr lang="sr-Cyrl-RS" sz="2800" dirty="0">
                <a:solidFill>
                  <a:srgbClr val="FF33CC"/>
                </a:solidFill>
              </a:rPr>
              <a:t>)</a:t>
            </a:r>
            <a:r>
              <a:rPr lang="sr-Latn-RS" sz="2800" dirty="0">
                <a:solidFill>
                  <a:srgbClr val="FF33CC"/>
                </a:solidFill>
              </a:rPr>
              <a:t> –</a:t>
            </a:r>
            <a:r>
              <a:rPr lang="sr-Cyrl-RS" sz="2800" dirty="0">
                <a:solidFill>
                  <a:srgbClr val="FF33CC"/>
                </a:solidFill>
              </a:rPr>
              <a:t> </a:t>
            </a:r>
            <a:r>
              <a:rPr lang="sr-Latn-RS" sz="2800" dirty="0">
                <a:solidFill>
                  <a:srgbClr val="FF33CC"/>
                </a:solidFill>
              </a:rPr>
              <a:t>I </a:t>
            </a:r>
            <a:endParaRPr lang="en-US" sz="2800" dirty="0">
              <a:solidFill>
                <a:srgbClr val="FF33CC"/>
              </a:solidFill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09852" y="1071547"/>
            <a:ext cx="5708858" cy="487362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786509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240A43-9709-2A72-4B9C-F60594EE18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>
                <a:latin typeface="+mn-lt"/>
              </a:rPr>
              <a:t>Озена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68933F-8003-5677-C799-E94BC4A5D9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28543"/>
            <a:ext cx="10515600" cy="4802187"/>
          </a:xfrm>
        </p:spPr>
        <p:txBody>
          <a:bodyPr>
            <a:normAutofit lnSpcReduction="10000"/>
          </a:bodyPr>
          <a:lstStyle/>
          <a:p>
            <a:r>
              <a:rPr lang="en-US" b="1" dirty="0" err="1">
                <a:effectLst/>
                <a:ea typeface="Times New Roman" panose="02020603050405020304" pitchFamily="18" charset="0"/>
              </a:rPr>
              <a:t>Етиологија</a:t>
            </a:r>
            <a:r>
              <a:rPr lang="en-US" b="1" dirty="0">
                <a:effectLst/>
                <a:ea typeface="Times New Roman" panose="02020603050405020304" pitchFamily="18" charset="0"/>
              </a:rPr>
              <a:t>: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озена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је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болест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непознате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етиологије</a:t>
            </a:r>
            <a:r>
              <a:rPr lang="sr-Cyrl-RS" dirty="0">
                <a:effectLst/>
                <a:ea typeface="Times New Roman" panose="02020603050405020304" pitchFamily="18" charset="0"/>
              </a:rPr>
              <a:t>.</a:t>
            </a:r>
          </a:p>
          <a:p>
            <a:r>
              <a:rPr lang="en-US" b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Клиничка</a:t>
            </a:r>
            <a:r>
              <a:rPr lang="en-US" b="1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слика</a:t>
            </a:r>
            <a:r>
              <a:rPr lang="en-US" b="1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: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главна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карактеристика</a:t>
            </a:r>
            <a:r>
              <a:rPr lang="sr-Cyrl-RS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је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јак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фетор</a:t>
            </a:r>
            <a:r>
              <a:rPr lang="en-US" b="1" dirty="0">
                <a:solidFill>
                  <a:srgbClr val="C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из</a:t>
            </a:r>
            <a:r>
              <a:rPr lang="en-US" b="1" dirty="0">
                <a:solidFill>
                  <a:srgbClr val="C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носа</a:t>
            </a:r>
            <a:r>
              <a:rPr lang="en-US" b="1" dirty="0">
                <a:solidFill>
                  <a:srgbClr val="C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који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условљава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да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се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пацијент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повлачи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у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себе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и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изолује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од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друштва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и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социјалних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контакта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.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Због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атрофије</a:t>
            </a:r>
            <a:r>
              <a:rPr lang="en-US" b="1" dirty="0">
                <a:solidFill>
                  <a:srgbClr val="C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мирисног</a:t>
            </a:r>
            <a:r>
              <a:rPr lang="en-US" b="1" dirty="0">
                <a:solidFill>
                  <a:srgbClr val="C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епитела</a:t>
            </a:r>
            <a:r>
              <a:rPr lang="sr-Cyrl-R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,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пацијенти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најчешће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нису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свесни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фетора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.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Пацијенти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се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најчешће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жале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на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запушеност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носа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и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отежано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дисање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на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нос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. </a:t>
            </a:r>
            <a:r>
              <a:rPr lang="sr-Cyrl-R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Јављају се </a:t>
            </a:r>
            <a:r>
              <a:rPr lang="sr-Cyrl-RS" b="1" dirty="0">
                <a:solidFill>
                  <a:srgbClr val="C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к</a:t>
            </a:r>
            <a:r>
              <a:rPr lang="en-US" b="1" dirty="0" err="1">
                <a:solidFill>
                  <a:srgbClr val="C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русте</a:t>
            </a:r>
            <a:r>
              <a:rPr lang="sr-Cyrl-R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, које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су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обостране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и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могу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да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покривају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значајан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део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површине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носне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дупље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.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Од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симпт</a:t>
            </a:r>
            <a:r>
              <a:rPr lang="sr-Cyrl-R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о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ма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се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може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јавити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и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главобоља</a:t>
            </a:r>
            <a:r>
              <a:rPr lang="sr-Cyrl-R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,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као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и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лаке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епистаксе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. </a:t>
            </a:r>
            <a:endParaRPr lang="sr-Cyrl-RS" dirty="0">
              <a:solidFill>
                <a:srgbClr val="000000"/>
              </a:solidFill>
              <a:effectLst/>
              <a:highlight>
                <a:srgbClr val="FFFFFF"/>
              </a:highlight>
              <a:ea typeface="Times New Roman" panose="02020603050405020304" pitchFamily="18" charset="0"/>
            </a:endParaRPr>
          </a:p>
          <a:p>
            <a:r>
              <a:rPr lang="en-US" b="1" dirty="0" err="1">
                <a:effectLst/>
                <a:ea typeface="Times New Roman" panose="02020603050405020304" pitchFamily="18" charset="0"/>
              </a:rPr>
              <a:t>Дијагноза</a:t>
            </a:r>
            <a:r>
              <a:rPr lang="en-US" b="1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поставља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анамнезом</a:t>
            </a:r>
            <a:r>
              <a:rPr lang="en-US" dirty="0">
                <a:effectLst/>
                <a:ea typeface="Times New Roman" panose="02020603050405020304" pitchFamily="18" charset="0"/>
              </a:rPr>
              <a:t> и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клиничким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прегледом</a:t>
            </a:r>
            <a:r>
              <a:rPr lang="en-US" dirty="0">
                <a:effectLst/>
                <a:ea typeface="Times New Roman" panose="02020603050405020304" pitchFamily="18" charset="0"/>
              </a:rPr>
              <a:t>.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За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дијагнозу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озене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карактеристичан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је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тријас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симптома</a:t>
            </a:r>
            <a:r>
              <a:rPr lang="en-US" dirty="0">
                <a:effectLst/>
                <a:ea typeface="Times New Roman" panose="02020603050405020304" pitchFamily="18" charset="0"/>
              </a:rPr>
              <a:t>: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жућкасто-зеленкасто-мрке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ea typeface="Times New Roman" panose="02020603050405020304" pitchFamily="18" charset="0"/>
              </a:rPr>
              <a:t>крусте</a:t>
            </a:r>
            <a:r>
              <a:rPr lang="en-US" b="1" dirty="0">
                <a:effectLst/>
                <a:ea typeface="Times New Roman" panose="02020603050405020304" pitchFamily="18" charset="0"/>
              </a:rPr>
              <a:t>,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карактеристичан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ea typeface="Times New Roman" panose="02020603050405020304" pitchFamily="18" charset="0"/>
              </a:rPr>
              <a:t>фетор</a:t>
            </a:r>
            <a:r>
              <a:rPr lang="en-US" dirty="0">
                <a:effectLst/>
                <a:ea typeface="Times New Roman" panose="02020603050405020304" pitchFamily="18" charset="0"/>
              </a:rPr>
              <a:t> и </a:t>
            </a:r>
            <a:r>
              <a:rPr lang="en-US" b="1" dirty="0" err="1">
                <a:effectLst/>
                <a:ea typeface="Times New Roman" panose="02020603050405020304" pitchFamily="18" charset="0"/>
              </a:rPr>
              <a:t>атрофија</a:t>
            </a:r>
            <a:r>
              <a:rPr lang="en-US" b="1" dirty="0">
                <a:effectLst/>
                <a:ea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ea typeface="Times New Roman" panose="02020603050405020304" pitchFamily="18" charset="0"/>
              </a:rPr>
              <a:t>слузнице</a:t>
            </a:r>
            <a:r>
              <a:rPr lang="en-US" b="1" dirty="0">
                <a:effectLst/>
                <a:ea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ea typeface="Times New Roman" panose="02020603050405020304" pitchFamily="18" charset="0"/>
              </a:rPr>
              <a:t>носа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последичним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широким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носним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шупљинама</a:t>
            </a:r>
            <a:r>
              <a:rPr lang="sr-Cyrl-RS" dirty="0">
                <a:effectLst/>
                <a:ea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496226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043890" cy="725470"/>
          </a:xfrm>
        </p:spPr>
        <p:txBody>
          <a:bodyPr>
            <a:normAutofit/>
          </a:bodyPr>
          <a:lstStyle/>
          <a:p>
            <a:r>
              <a:rPr lang="sr-Cyrl-RS" sz="2800" dirty="0">
                <a:solidFill>
                  <a:srgbClr val="FF33CC"/>
                </a:solidFill>
              </a:rPr>
              <a:t>Задња тампонада по Белоку (</a:t>
            </a:r>
            <a:r>
              <a:rPr lang="sr-Latn-RS" sz="2800" dirty="0">
                <a:solidFill>
                  <a:srgbClr val="FF33CC"/>
                </a:solidFill>
              </a:rPr>
              <a:t>Bellocq</a:t>
            </a:r>
            <a:r>
              <a:rPr lang="sr-Cyrl-RS" sz="2800" dirty="0">
                <a:solidFill>
                  <a:srgbClr val="FF33CC"/>
                </a:solidFill>
              </a:rPr>
              <a:t>)</a:t>
            </a:r>
            <a:r>
              <a:rPr lang="sr-Latn-RS" sz="2800" dirty="0">
                <a:solidFill>
                  <a:srgbClr val="FF33CC"/>
                </a:solidFill>
              </a:rPr>
              <a:t> – II </a:t>
            </a:r>
            <a:endParaRPr lang="en-US" sz="2800" dirty="0"/>
          </a:p>
        </p:txBody>
      </p:sp>
      <p:pic>
        <p:nvPicPr>
          <p:cNvPr id="4" name="Picture 4" descr="D:\Pictures\Nose PNS\Post Pack 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66910" y="1428736"/>
            <a:ext cx="3571900" cy="4136844"/>
          </a:xfrm>
          <a:noFill/>
          <a:ln>
            <a:solidFill>
              <a:srgbClr val="C00000"/>
            </a:solidFill>
          </a:ln>
        </p:spPr>
      </p:pic>
      <p:pic>
        <p:nvPicPr>
          <p:cNvPr id="5" name="Picture 3" descr="D:\Pictures\Nose PNS\Post Pack 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167439" y="1428736"/>
            <a:ext cx="3546475" cy="41148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1742391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B845B6-0010-C4D2-27FB-1C791E75C3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59800"/>
            <a:ext cx="10515600" cy="4832628"/>
          </a:xfrm>
        </p:spPr>
        <p:txBody>
          <a:bodyPr>
            <a:normAutofit/>
          </a:bodyPr>
          <a:lstStyle/>
          <a:p>
            <a:r>
              <a:rPr lang="en-US" b="1" dirty="0" err="1">
                <a:effectLst/>
                <a:ea typeface="Times New Roman" panose="02020603050405020304" pitchFamily="18" charset="0"/>
              </a:rPr>
              <a:t>Диференцијална</a:t>
            </a:r>
            <a:r>
              <a:rPr lang="en-US" b="1" dirty="0">
                <a:effectLst/>
                <a:ea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ea typeface="Times New Roman" panose="02020603050405020304" pitchFamily="18" charset="0"/>
              </a:rPr>
              <a:t>дијагноза</a:t>
            </a:r>
            <a:r>
              <a:rPr lang="en-US" b="1" dirty="0">
                <a:effectLst/>
                <a:ea typeface="Times New Roman" panose="02020603050405020304" pitchFamily="18" charset="0"/>
              </a:rPr>
              <a:t>: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страно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тел</a:t>
            </a:r>
            <a:r>
              <a:rPr lang="sr-Cyrl-RS" dirty="0">
                <a:effectLst/>
                <a:ea typeface="Times New Roman" panose="02020603050405020304" pitchFamily="18" charset="0"/>
              </a:rPr>
              <a:t>о</a:t>
            </a:r>
            <a:r>
              <a:rPr lang="en-US" dirty="0">
                <a:effectLst/>
                <a:ea typeface="Times New Roman" panose="02020603050405020304" pitchFamily="18" charset="0"/>
              </a:rPr>
              <a:t> и/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или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ринолит</a:t>
            </a:r>
            <a:r>
              <a:rPr lang="sr-Cyrl-RS" dirty="0">
                <a:ea typeface="Times New Roman" panose="02020603050405020304" pitchFamily="18" charset="0"/>
              </a:rPr>
              <a:t>, </a:t>
            </a:r>
            <a:r>
              <a:rPr lang="en-US" dirty="0">
                <a:effectLst/>
                <a:ea typeface="Times New Roman" panose="02020603050405020304" pitchFamily="18" charset="0"/>
              </a:rPr>
              <a:t>ТБЦ,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лепр</a:t>
            </a:r>
            <a:r>
              <a:rPr lang="sr-Cyrl-RS" dirty="0">
                <a:effectLst/>
                <a:ea typeface="Times New Roman" panose="02020603050405020304" pitchFamily="18" charset="0"/>
              </a:rPr>
              <a:t>а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склером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лупус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или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сифилис</a:t>
            </a:r>
            <a:r>
              <a:rPr lang="sr-Cyrl-RS" dirty="0">
                <a:effectLst/>
                <a:ea typeface="Times New Roman" panose="02020603050405020304" pitchFamily="18" charset="0"/>
              </a:rPr>
              <a:t>.</a:t>
            </a:r>
          </a:p>
          <a:p>
            <a:r>
              <a:rPr lang="en-US" b="1" dirty="0" err="1">
                <a:effectLst/>
                <a:ea typeface="Times New Roman" panose="02020603050405020304" pitchFamily="18" charset="0"/>
              </a:rPr>
              <a:t>Терапија</a:t>
            </a:r>
            <a:r>
              <a:rPr lang="en-US" dirty="0">
                <a:effectLst/>
                <a:ea typeface="Times New Roman" panose="02020603050405020304" pitchFamily="18" charset="0"/>
              </a:rPr>
              <a:t>: </a:t>
            </a:r>
            <a:r>
              <a:rPr lang="sr-Cyrl-RS" dirty="0">
                <a:effectLst/>
                <a:ea typeface="Times New Roman" panose="02020603050405020304" pitchFamily="18" charset="0"/>
              </a:rPr>
              <a:t>може да буде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конзервативна</a:t>
            </a:r>
            <a:r>
              <a:rPr lang="en-US" dirty="0">
                <a:effectLst/>
                <a:ea typeface="Times New Roman" panose="02020603050405020304" pitchFamily="18" charset="0"/>
              </a:rPr>
              <a:t> и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хируршка</a:t>
            </a:r>
            <a:r>
              <a:rPr lang="sr-Cyrl-RS" dirty="0">
                <a:ea typeface="Times New Roman" panose="02020603050405020304" pitchFamily="18" charset="0"/>
              </a:rPr>
              <a:t>, мада је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основа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третмана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конзервативна</a:t>
            </a:r>
            <a:r>
              <a:rPr lang="en-US" dirty="0">
                <a:effectLst/>
                <a:ea typeface="Times New Roman" panose="02020603050405020304" pitchFamily="18" charset="0"/>
              </a:rPr>
              <a:t>. </a:t>
            </a:r>
            <a:r>
              <a:rPr lang="sr-Cyrl-RS" dirty="0">
                <a:effectLst/>
                <a:ea typeface="Times New Roman" panose="02020603050405020304" pitchFamily="18" charset="0"/>
              </a:rPr>
              <a:t>О</a:t>
            </a:r>
            <a:r>
              <a:rPr lang="en-US" dirty="0">
                <a:effectLst/>
                <a:ea typeface="Times New Roman" panose="02020603050405020304" pitchFamily="18" charset="0"/>
              </a:rPr>
              <a:t>д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великог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sr-Cyrl-RS" dirty="0">
                <a:effectLst/>
                <a:ea typeface="Times New Roman" panose="02020603050405020304" pitchFamily="18" charset="0"/>
              </a:rPr>
              <a:t>је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значаја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тоалета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носних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шупљина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помоћу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иригатора</a:t>
            </a:r>
            <a:r>
              <a:rPr lang="en-US" dirty="0">
                <a:effectLst/>
                <a:ea typeface="Times New Roman" panose="02020603050405020304" pitchFamily="18" charset="0"/>
              </a:rPr>
              <a:t> и </a:t>
            </a:r>
            <a:r>
              <a:rPr lang="sr-Cyrl-RS" dirty="0">
                <a:effectLst/>
                <a:ea typeface="Times New Roman" panose="02020603050405020304" pitchFamily="18" charset="0"/>
              </a:rPr>
              <a:t>сланих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раствора</a:t>
            </a:r>
            <a:r>
              <a:rPr lang="en-US" dirty="0">
                <a:effectLst/>
                <a:ea typeface="Times New Roman" panose="02020603050405020304" pitchFamily="18" charset="0"/>
              </a:rPr>
              <a:t>. </a:t>
            </a:r>
            <a:r>
              <a:rPr lang="sr-Cyrl-RS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Након тоалете </a:t>
            </a:r>
            <a:r>
              <a:rPr lang="hr-HR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се препоручује укапав</a:t>
            </a:r>
            <a:r>
              <a:rPr lang="sr-Cyrl-RS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ање</a:t>
            </a:r>
            <a:r>
              <a:rPr lang="hr-HR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капи са витаминима А и D</a:t>
            </a:r>
            <a:r>
              <a:rPr lang="sr-Cyrl-RS" spc="5" dirty="0">
                <a:solidFill>
                  <a:srgbClr val="000000"/>
                </a:solidFill>
                <a:ea typeface="Times New Roman" panose="02020603050405020304" pitchFamily="18" charset="0"/>
              </a:rPr>
              <a:t>, а могу и </a:t>
            </a:r>
            <a:r>
              <a:rPr lang="hr-HR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антибиотске капи</a:t>
            </a:r>
            <a:r>
              <a:rPr lang="sr-Cyrl-RS" spc="5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hr-HR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према антибиограму</a:t>
            </a:r>
            <a:r>
              <a:rPr lang="sr-Cyrl-RS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.</a:t>
            </a:r>
            <a:r>
              <a:rPr lang="hr-HR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sr-Cyrl-RS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П</a:t>
            </a:r>
            <a:r>
              <a:rPr lang="hr-HR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репоручују</a:t>
            </a:r>
            <a:r>
              <a:rPr lang="sr-Cyrl-RS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се и</a:t>
            </a:r>
            <a:r>
              <a:rPr lang="hr-HR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интраназалне субмукозне ињекције екстракта људске плаценте</a:t>
            </a:r>
            <a:r>
              <a:rPr lang="sr-Cyrl-RS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.</a:t>
            </a:r>
          </a:p>
          <a:p>
            <a:r>
              <a:rPr lang="hr-HR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Циљ хируршког лечења је да сузи широке носне шупљине</a:t>
            </a:r>
            <a:r>
              <a:rPr lang="sr-Cyrl-RS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,</a:t>
            </a:r>
            <a:r>
              <a:rPr lang="hr-HR" spc="5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што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sr-Cyrl-RS" dirty="0">
                <a:effectLst/>
                <a:ea typeface="Times New Roman" panose="02020603050405020304" pitchFamily="18" charset="0"/>
              </a:rPr>
              <a:t>најчешће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постиже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имплантацијом</a:t>
            </a:r>
            <a:r>
              <a:rPr lang="hr-HR" spc="5" dirty="0">
                <a:effectLst/>
                <a:ea typeface="Times New Roman" panose="02020603050405020304" pitchFamily="18" charset="0"/>
              </a:rPr>
              <a:t>.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Импланти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се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sr-Cyrl-RS" dirty="0">
                <a:effectLst/>
                <a:ea typeface="Times New Roman" panose="02020603050405020304" pitchFamily="18" charset="0"/>
              </a:rPr>
              <a:t>пласирају</a:t>
            </a:r>
            <a:r>
              <a:rPr lang="en-US" dirty="0">
                <a:effectLst/>
                <a:ea typeface="Times New Roman" panose="02020603050405020304" pitchFamily="18" charset="0"/>
              </a:rPr>
              <a:t> у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септум</a:t>
            </a:r>
            <a:r>
              <a:rPr lang="en-US" dirty="0">
                <a:effectLst/>
                <a:ea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под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носа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или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бочни</a:t>
            </a:r>
            <a:r>
              <a:rPr lang="en-US" dirty="0">
                <a:effectLst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Times New Roman" panose="02020603050405020304" pitchFamily="18" charset="0"/>
              </a:rPr>
              <a:t>зид</a:t>
            </a:r>
            <a:r>
              <a:rPr lang="sr-Cyrl-RS" dirty="0">
                <a:effectLst/>
                <a:ea typeface="Times New Roman" panose="02020603050405020304" pitchFamily="18" charset="0"/>
              </a:rPr>
              <a:t> носа.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94182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7467600" cy="868346"/>
          </a:xfrm>
        </p:spPr>
        <p:txBody>
          <a:bodyPr/>
          <a:lstStyle/>
          <a:p>
            <a:r>
              <a:rPr lang="x-none" dirty="0">
                <a:solidFill>
                  <a:srgbClr val="6600CC"/>
                </a:solidFill>
              </a:rPr>
              <a:t>Озена</a:t>
            </a:r>
            <a:endParaRPr lang="en-US" dirty="0">
              <a:solidFill>
                <a:srgbClr val="6600CC"/>
              </a:solidFill>
            </a:endParaRPr>
          </a:p>
        </p:txBody>
      </p:sp>
      <p:pic>
        <p:nvPicPr>
          <p:cNvPr id="4" name="Content Placeholder 4" descr="download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95635" y="1571612"/>
            <a:ext cx="4115579" cy="3773626"/>
          </a:xfrm>
        </p:spPr>
      </p:pic>
      <p:pic>
        <p:nvPicPr>
          <p:cNvPr id="5" name="Content Placeholder 5" descr="download (1)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024561" y="1571613"/>
            <a:ext cx="4115579" cy="376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3917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734922"/>
            <a:ext cx="9144000" cy="1859734"/>
          </a:xfrm>
        </p:spPr>
        <p:txBody>
          <a:bodyPr>
            <a:normAutofit/>
          </a:bodyPr>
          <a:lstStyle/>
          <a:p>
            <a:r>
              <a:rPr lang="fr-FR" sz="5400" dirty="0" err="1"/>
              <a:t>Деформације</a:t>
            </a:r>
            <a:r>
              <a:rPr lang="fr-FR" sz="5400" dirty="0"/>
              <a:t> </a:t>
            </a:r>
            <a:r>
              <a:rPr lang="fr-FR" sz="5400" dirty="0" err="1"/>
              <a:t>носне</a:t>
            </a:r>
            <a:r>
              <a:rPr lang="fr-FR" sz="5400" dirty="0"/>
              <a:t> </a:t>
            </a:r>
            <a:r>
              <a:rPr lang="fr-FR" sz="5400" dirty="0" err="1"/>
              <a:t>пирамиде</a:t>
            </a:r>
            <a:r>
              <a:rPr lang="sr-Cyrl-RS" sz="5400" dirty="0"/>
              <a:t> и девијација носне преграде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9177356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070919" y="785794"/>
            <a:ext cx="10495005" cy="5072098"/>
          </a:xfrm>
        </p:spPr>
        <p:txBody>
          <a:bodyPr>
            <a:normAutofit/>
          </a:bodyPr>
          <a:lstStyle/>
          <a:p>
            <a:r>
              <a:rPr lang="sr-Cyrl-RS" b="1" dirty="0">
                <a:solidFill>
                  <a:srgbClr val="FF33CC"/>
                </a:solidFill>
              </a:rPr>
              <a:t>Етиологија</a:t>
            </a:r>
            <a:r>
              <a:rPr lang="sr-Cyrl-RS" dirty="0"/>
              <a:t> – </a:t>
            </a:r>
            <a:r>
              <a:rPr lang="hr-HR" sz="3000" spc="-10" dirty="0">
                <a:solidFill>
                  <a:srgbClr val="000000"/>
                </a:solidFill>
              </a:rPr>
              <a:t>n</a:t>
            </a:r>
            <a:r>
              <a:rPr lang="hr-HR" sz="3000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астају као последица поремећаја коштаног или хрскавичавог дела носне пирамиде или оба дела истовремено. Могу да буду урођене (конгениталне) или стечене (настају као последица трауме или обољења). </a:t>
            </a:r>
          </a:p>
          <a:p>
            <a:r>
              <a:rPr lang="hr-HR" sz="3000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Има више типова деформација носне пирамиде.</a:t>
            </a:r>
          </a:p>
          <a:p>
            <a:r>
              <a:rPr lang="hr-HR" sz="3000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Најзначајнији су: ринок</a:t>
            </a:r>
            <a:r>
              <a:rPr lang="sr-Cyrl-RS" sz="3000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ифоза</a:t>
            </a:r>
            <a:r>
              <a:rPr lang="hr-HR" sz="3000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, рино</a:t>
            </a:r>
            <a:r>
              <a:rPr lang="sr-Cyrl-RS" sz="3000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сколиоза</a:t>
            </a:r>
            <a:r>
              <a:rPr lang="hr-HR" sz="3000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, риноло</a:t>
            </a:r>
            <a:r>
              <a:rPr lang="sr-Cyrl-RS" sz="3000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рдоза</a:t>
            </a:r>
            <a:r>
              <a:rPr lang="hr-HR" sz="3000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, ми</a:t>
            </a:r>
            <a:r>
              <a:rPr lang="sr-Cyrl-RS" sz="3000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кр</a:t>
            </a:r>
            <a:r>
              <a:rPr lang="hr-HR" sz="3000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о</a:t>
            </a:r>
            <a:r>
              <a:rPr lang="sr-Cyrl-RS" sz="3000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ринија,</a:t>
            </a:r>
            <a:r>
              <a:rPr lang="hr-HR" sz="3000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ма</a:t>
            </a:r>
            <a:r>
              <a:rPr lang="sr-Cyrl-RS" sz="3000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к</a:t>
            </a:r>
            <a:r>
              <a:rPr lang="hr-HR" sz="3000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рори</a:t>
            </a:r>
            <a:r>
              <a:rPr lang="sr-Cyrl-RS" sz="3000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ниј</a:t>
            </a:r>
            <a:r>
              <a:rPr lang="hr-HR" sz="3000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а, стенорини</a:t>
            </a:r>
            <a:r>
              <a:rPr lang="sr-Cyrl-RS" sz="3000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ј</a:t>
            </a:r>
            <a:r>
              <a:rPr lang="hr-HR" sz="3000" spc="-1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а и др. </a:t>
            </a:r>
            <a:endParaRPr lang="sr-Cyrl-RS" dirty="0"/>
          </a:p>
          <a:p>
            <a:pPr lvl="1"/>
            <a:r>
              <a:rPr lang="sr-Latn-RS" b="1" dirty="0">
                <a:solidFill>
                  <a:srgbClr val="C00000"/>
                </a:solidFill>
              </a:rPr>
              <a:t>R</a:t>
            </a:r>
            <a:r>
              <a:rPr lang="sr-Cyrl-RS" b="1" dirty="0">
                <a:solidFill>
                  <a:srgbClr val="C00000"/>
                </a:solidFill>
              </a:rPr>
              <a:t>инокифоза</a:t>
            </a:r>
            <a:r>
              <a:rPr lang="sr-Cyrl-RS" dirty="0"/>
              <a:t>(грбав нос)</a:t>
            </a:r>
          </a:p>
          <a:p>
            <a:pPr lvl="1"/>
            <a:r>
              <a:rPr lang="sr-Cyrl-RS" sz="2200" b="1" dirty="0">
                <a:solidFill>
                  <a:srgbClr val="C00000"/>
                </a:solidFill>
              </a:rPr>
              <a:t>Риносколиоза</a:t>
            </a:r>
            <a:r>
              <a:rPr lang="sr-Latn-RS" sz="2200" b="1" dirty="0">
                <a:solidFill>
                  <a:srgbClr val="C00000"/>
                </a:solidFill>
              </a:rPr>
              <a:t> </a:t>
            </a:r>
            <a:r>
              <a:rPr lang="sr-Cyrl-RS" sz="2200" dirty="0"/>
              <a:t>(искривљеност пирамиде у страну )</a:t>
            </a:r>
          </a:p>
          <a:p>
            <a:pPr lvl="1"/>
            <a:r>
              <a:rPr lang="sr-Cyrl-RS" sz="2200" b="1" dirty="0">
                <a:solidFill>
                  <a:srgbClr val="C00000"/>
                </a:solidFill>
              </a:rPr>
              <a:t>Ринолордоза</a:t>
            </a:r>
            <a:r>
              <a:rPr lang="sr-Latn-RS" sz="2200" b="1" dirty="0">
                <a:solidFill>
                  <a:srgbClr val="C00000"/>
                </a:solidFill>
              </a:rPr>
              <a:t> </a:t>
            </a:r>
            <a:r>
              <a:rPr lang="sr-Cyrl-RS" sz="2200" dirty="0"/>
              <a:t>(седласт нос )</a:t>
            </a:r>
          </a:p>
        </p:txBody>
      </p:sp>
    </p:spTree>
    <p:extLst>
      <p:ext uri="{BB962C8B-B14F-4D97-AF65-F5344CB8AC3E}">
        <p14:creationId xmlns:p14="http://schemas.microsoft.com/office/powerpoint/2010/main" val="17268714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941C44-0629-0882-6A92-724B0E911A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Ринокифоза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382663-16C7-D1AC-FD5F-AD098A4912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67286"/>
            <a:ext cx="4364115" cy="4353233"/>
          </a:xfrm>
        </p:spPr>
        <p:txBody>
          <a:bodyPr>
            <a:normAutofit lnSpcReduction="10000"/>
          </a:bodyPr>
          <a:lstStyle/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hr-HR" sz="2400" spc="-1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Ради се о тзв. грбавом носу. Најчешће се ради о урођеној деформацији, а може да настане и као последица трауме. </a:t>
            </a:r>
            <a:endParaRPr lang="sr-Cyrl-RS" sz="2400" spc="-10" dirty="0">
              <a:solidFill>
                <a:srgbClr val="000000"/>
              </a:solidFill>
              <a:effectLst/>
              <a:highlight>
                <a:srgbClr val="FFFFFF"/>
              </a:highlight>
              <a:ea typeface="Times New Roman" panose="02020603050405020304" pitchFamily="18" charset="0"/>
            </a:endParaRP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hr-HR" sz="2400" spc="-1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Од симптома </a:t>
            </a:r>
            <a:r>
              <a:rPr lang="sr-Cyrl-RS" sz="2400" spc="-1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се </a:t>
            </a:r>
            <a:r>
              <a:rPr lang="hr-HR" sz="2400" spc="-1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углавном наводе емоционалн</a:t>
            </a:r>
            <a:r>
              <a:rPr lang="sr-Cyrl-RS" sz="2400" spc="-1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и</a:t>
            </a:r>
            <a:r>
              <a:rPr lang="hr-HR" sz="2400" spc="-1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и психичк</a:t>
            </a:r>
            <a:r>
              <a:rPr lang="sr-Cyrl-RS" sz="2400" spc="-1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и</a:t>
            </a:r>
            <a:r>
              <a:rPr lang="hr-HR" sz="2400" spc="-1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поремећај</a:t>
            </a:r>
            <a:r>
              <a:rPr lang="sr-Cyrl-RS" sz="2400" spc="-1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и,</a:t>
            </a:r>
            <a:r>
              <a:rPr lang="hr-HR" sz="2400" spc="-1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ретко </a:t>
            </a:r>
            <a:r>
              <a:rPr lang="sr-Cyrl-RS" sz="2400" spc="-1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се </a:t>
            </a:r>
            <a:r>
              <a:rPr lang="hr-HR" sz="2400" spc="-1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жале на значајне функционалне сметње у смислу отежаног дисања</a:t>
            </a:r>
            <a:r>
              <a:rPr lang="sr-Cyrl-RS" sz="2400" spc="-1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highlight>
                <a:srgbClr val="FFFFFF"/>
              </a:highlight>
              <a:ea typeface="Times New Roman" panose="02020603050405020304" pitchFamily="18" charset="0"/>
            </a:endParaRP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hr-HR" sz="2400" b="1" spc="-1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Дијагноза</a:t>
            </a:r>
            <a:r>
              <a:rPr lang="hr-HR" sz="2400" spc="-10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</a:rPr>
              <a:t> се поставља анамнезом и ОРЛ прегледом. </a:t>
            </a:r>
            <a:endParaRPr lang="sr-Cyrl-RS" sz="2400" spc="-10" dirty="0">
              <a:solidFill>
                <a:srgbClr val="000000"/>
              </a:solidFill>
              <a:effectLst/>
              <a:highlight>
                <a:srgbClr val="FFFFFF"/>
              </a:highlight>
              <a:ea typeface="Times New Roman" panose="02020603050405020304" pitchFamily="18" charset="0"/>
            </a:endParaRPr>
          </a:p>
          <a:p>
            <a:pPr marL="0" marR="0" indent="342900" algn="just">
              <a:spcBef>
                <a:spcPts val="0"/>
              </a:spcBef>
              <a:spcAft>
                <a:spcPts val="0"/>
              </a:spcAft>
            </a:pPr>
            <a:r>
              <a:rPr lang="sr-Cyrl-RS" sz="2400" b="1" spc="-10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Терапија</a:t>
            </a:r>
            <a:r>
              <a:rPr lang="sr-Cyrl-RS" sz="2400" spc="-10" dirty="0">
                <a:solidFill>
                  <a:srgbClr val="000000"/>
                </a:solidFill>
                <a:highlight>
                  <a:srgbClr val="FFFFFF"/>
                </a:highlight>
                <a:ea typeface="Times New Roman" panose="02020603050405020304" pitchFamily="18" charset="0"/>
              </a:rPr>
              <a:t> је хируршка.</a:t>
            </a:r>
            <a:endParaRPr lang="en-US" sz="2400" dirty="0">
              <a:effectLst/>
              <a:highlight>
                <a:srgbClr val="FFFFFF"/>
              </a:highlight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F115B63-3391-F7D9-816D-AC3FAB978C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7452" y="2099061"/>
            <a:ext cx="6389828" cy="32186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167028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656</TotalTime>
  <Words>1273</Words>
  <Application>Microsoft Office PowerPoint</Application>
  <PresentationFormat>Widescreen</PresentationFormat>
  <Paragraphs>109</Paragraphs>
  <Slides>40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40</vt:i4>
      </vt:variant>
    </vt:vector>
  </HeadingPairs>
  <TitlesOfParts>
    <vt:vector size="48" baseType="lpstr">
      <vt:lpstr>Arial</vt:lpstr>
      <vt:lpstr>Calibri</vt:lpstr>
      <vt:lpstr>Calibri Light</vt:lpstr>
      <vt:lpstr>Times New Roman</vt:lpstr>
      <vt:lpstr>Wingdings</vt:lpstr>
      <vt:lpstr>Office Theme</vt:lpstr>
      <vt:lpstr>Photo Editor Photo</vt:lpstr>
      <vt:lpstr>Image</vt:lpstr>
      <vt:lpstr>    Акутни инфективни ринитис  Озена Деформација носне пирамиде и девијација носне преграде </vt:lpstr>
      <vt:lpstr> Акутни инфективни ринитис  </vt:lpstr>
      <vt:lpstr>PowerPoint Presentation</vt:lpstr>
      <vt:lpstr>Озена</vt:lpstr>
      <vt:lpstr>PowerPoint Presentation</vt:lpstr>
      <vt:lpstr>Озена</vt:lpstr>
      <vt:lpstr>Деформације носне пирамиде и девијација носне преграде</vt:lpstr>
      <vt:lpstr>PowerPoint Presentation</vt:lpstr>
      <vt:lpstr>Ринокифоза</vt:lpstr>
      <vt:lpstr>Ринокифоза</vt:lpstr>
      <vt:lpstr>Ринокифоза</vt:lpstr>
      <vt:lpstr>Риносколиоза</vt:lpstr>
      <vt:lpstr>Риносколиоза</vt:lpstr>
      <vt:lpstr>Ринолордоза</vt:lpstr>
      <vt:lpstr>Риносколиоза са девијацијом носне преграде</vt:lpstr>
      <vt:lpstr> Девијација носне преграде</vt:lpstr>
      <vt:lpstr>PowerPoint Presentation</vt:lpstr>
      <vt:lpstr>PowerPoint Presentation</vt:lpstr>
      <vt:lpstr>Девијација носне преграде (C)</vt:lpstr>
      <vt:lpstr>Девијација носне преграде (C)</vt:lpstr>
      <vt:lpstr>Сублуксација</vt:lpstr>
      <vt:lpstr>Спина (и препарат)</vt:lpstr>
      <vt:lpstr>Спина</vt:lpstr>
      <vt:lpstr>Спина са импакцијом</vt:lpstr>
      <vt:lpstr>Риносколиоза са девијацијом носне преграде</vt:lpstr>
      <vt:lpstr>PowerPoint Presentation</vt:lpstr>
      <vt:lpstr>Крварење из носа (епистакса)</vt:lpstr>
      <vt:lpstr>PowerPoint Presentation</vt:lpstr>
      <vt:lpstr>PowerPoint Presentation</vt:lpstr>
      <vt:lpstr>PowerPoint Presentation</vt:lpstr>
      <vt:lpstr>Л.Киселбах</vt:lpstr>
      <vt:lpstr>Перфорација носне преграде</vt:lpstr>
      <vt:lpstr>Јувенилни ангиофибром назофаринкса</vt:lpstr>
      <vt:lpstr>Карцином назофаринкса</vt:lpstr>
      <vt:lpstr>PowerPoint Presentation</vt:lpstr>
      <vt:lpstr>PowerPoint Presentation</vt:lpstr>
      <vt:lpstr>Предња тампонада</vt:lpstr>
      <vt:lpstr>PowerPoint Presentation</vt:lpstr>
      <vt:lpstr>Задња тампонада по Белоку (Bellocq) – I </vt:lpstr>
      <vt:lpstr>Задња тампонада по Белоку (Bellocq) – II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Акутни и хронични риносинузитиси.  Хронични риносинузитиси са носном полипозом.  Гљивични риносинузитиси.  Риносинузитиси код деце.  Компликације риносинузитиса.  Деформације носне пирамиде и носне преграде.</dc:title>
  <dc:creator>Microsoft account</dc:creator>
  <cp:lastModifiedBy>Branislav Belic</cp:lastModifiedBy>
  <cp:revision>19</cp:revision>
  <dcterms:created xsi:type="dcterms:W3CDTF">2024-01-30T20:57:46Z</dcterms:created>
  <dcterms:modified xsi:type="dcterms:W3CDTF">2024-08-31T21:52:46Z</dcterms:modified>
</cp:coreProperties>
</file>